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notesSlides/notesSlide6.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7.xml" ContentType="application/vnd.openxmlformats-officedocument.presentationml.notesSlide+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41" r:id="rId2"/>
  </p:sldMasterIdLst>
  <p:notesMasterIdLst>
    <p:notesMasterId r:id="rId20"/>
  </p:notesMasterIdLst>
  <p:handoutMasterIdLst>
    <p:handoutMasterId r:id="rId21"/>
  </p:handoutMasterIdLst>
  <p:sldIdLst>
    <p:sldId id="257" r:id="rId3"/>
    <p:sldId id="269" r:id="rId4"/>
    <p:sldId id="264" r:id="rId5"/>
    <p:sldId id="284" r:id="rId6"/>
    <p:sldId id="286" r:id="rId7"/>
    <p:sldId id="265" r:id="rId8"/>
    <p:sldId id="273" r:id="rId9"/>
    <p:sldId id="270" r:id="rId10"/>
    <p:sldId id="266" r:id="rId11"/>
    <p:sldId id="285" r:id="rId12"/>
    <p:sldId id="272" r:id="rId13"/>
    <p:sldId id="283" r:id="rId14"/>
    <p:sldId id="267" r:id="rId15"/>
    <p:sldId id="276" r:id="rId16"/>
    <p:sldId id="268" r:id="rId17"/>
    <p:sldId id="279" r:id="rId18"/>
    <p:sldId id="280" r:id="rId19"/>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C7BB"/>
    <a:srgbClr val="608274"/>
    <a:srgbClr val="3E584D"/>
    <a:srgbClr val="E5C0A4"/>
    <a:srgbClr val="EAE7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96" autoAdjust="0"/>
    <p:restoredTop sz="94660"/>
  </p:normalViewPr>
  <p:slideViewPr>
    <p:cSldViewPr snapToGrid="0" showGuides="1">
      <p:cViewPr varScale="1">
        <p:scale>
          <a:sx n="70" d="100"/>
          <a:sy n="70" d="100"/>
        </p:scale>
        <p:origin x="561" y="4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2024/5/9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27070306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2024/5/9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312922558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02589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EAD4C7C-3895-4C93-B129-D7B944F91250}" type="slidenum">
              <a:rPr lang="zh-CN" altLang="en-US" smtClean="0"/>
              <a:t>‹#›</a:t>
            </a:fld>
            <a:endParaRPr lang="zh-CN" altLang="en-US"/>
          </a:p>
        </p:txBody>
      </p:sp>
    </p:spTree>
  </p:cSld>
  <p:clrMapOvr>
    <a:masterClrMapping/>
  </p:clrMapOvr>
  <p:transition>
    <p:fade/>
  </p:transition>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581842056"/>
      </p:ext>
    </p:extLst>
  </p:cSld>
  <p:clrMapOvr>
    <a:masterClrMapping/>
  </p:clrMapOvr>
  <p:transition>
    <p:fade/>
  </p:transition>
  <p:hf sldNum="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3188673390"/>
      </p:ext>
    </p:extLst>
  </p:cSld>
  <p:clrMapOvr>
    <a:masterClrMapping/>
  </p:clrMapOvr>
  <p:transition>
    <p:fade/>
  </p:transition>
  <p:hf sldNum="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676908710"/>
      </p:ext>
    </p:extLst>
  </p:cSld>
  <p:clrMapOvr>
    <a:masterClrMapping/>
  </p:clrMapOvr>
  <p:transition>
    <p:fade/>
  </p:transition>
  <p:hf sldNum="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662085077"/>
      </p:ext>
    </p:extLst>
  </p:cSld>
  <p:clrMapOvr>
    <a:masterClrMapping/>
  </p:clrMapOvr>
  <p:transition>
    <p:fade/>
  </p:transition>
  <p:hf sldNum="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1521204456"/>
      </p:ext>
    </p:extLst>
  </p:cSld>
  <p:clrMapOvr>
    <a:masterClrMapping/>
  </p:clrMapOvr>
  <p:transition>
    <p:fade/>
  </p:transition>
  <p:hf sldNum="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1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2289858237"/>
      </p:ext>
    </p:extLst>
  </p:cSld>
  <p:clrMapOvr>
    <a:masterClrMapping/>
  </p:clrMapOvr>
  <p:transition>
    <p:fade/>
  </p:transition>
  <p:hf sldNum="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1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610796144"/>
      </p:ext>
    </p:extLst>
  </p:cSld>
  <p:clrMapOvr>
    <a:masterClrMapping/>
  </p:clrMapOvr>
  <p:transition>
    <p:fade/>
  </p:transition>
  <p:hf sldNum="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1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4137730369"/>
      </p:ext>
    </p:extLst>
  </p:cSld>
  <p:clrMapOvr>
    <a:masterClrMapping/>
  </p:clrMapOvr>
  <p:transition>
    <p:fade/>
  </p:transition>
  <p:hf sldNum="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1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1884492926"/>
      </p:ext>
    </p:extLst>
  </p:cSld>
  <p:clrMapOvr>
    <a:masterClrMapping/>
  </p:clrMapOvr>
  <p:transition>
    <p:fade/>
  </p:transition>
  <p:hf sldNum="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1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2541109736"/>
      </p:ext>
    </p:extLst>
  </p:cSld>
  <p:clrMapOvr>
    <a:masterClrMapping/>
  </p:clrMapOvr>
  <p:transition>
    <p:fade/>
  </p:transition>
  <p:hf sldNum="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EAD4C7C-3895-4C93-B129-D7B944F91250}" type="slidenum">
              <a:rPr lang="zh-CN" altLang="en-US" smtClean="0"/>
              <a:t>‹#›</a:t>
            </a:fld>
            <a:endParaRPr lang="zh-CN" altLang="en-US"/>
          </a:p>
        </p:txBody>
      </p:sp>
    </p:spTree>
  </p:cSld>
  <p:clrMapOvr>
    <a:masterClrMapping/>
  </p:clrMapOvr>
  <p:transition>
    <p:fade/>
  </p:transition>
  <p:hf sldNum="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1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553238742"/>
      </p:ext>
    </p:extLst>
  </p:cSld>
  <p:clrMapOvr>
    <a:masterClrMapping/>
  </p:clrMapOvr>
  <p:transition>
    <p:fade/>
  </p:transition>
  <p:hf sldNum="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423715"/>
      </p:ext>
    </p:extLst>
  </p:cSld>
  <p:clrMapOvr>
    <a:masterClrMapping/>
  </p:clrMapOvr>
  <p:transition>
    <p:fade/>
  </p:transition>
  <p:hf sldNum="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1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3645776110"/>
      </p:ext>
    </p:extLst>
  </p:cSld>
  <p:clrMapOvr>
    <a:masterClrMapping/>
  </p:clrMapOvr>
  <p:transition>
    <p:fade/>
  </p:transition>
  <p:hf sldNum="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1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1718167998"/>
      </p:ext>
    </p:extLst>
  </p:cSld>
  <p:clrMapOvr>
    <a:masterClrMapping/>
  </p:clrMapOvr>
  <p:transition>
    <p:fade/>
  </p:transition>
  <p:hf sldNum="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1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3691407718"/>
      </p:ext>
    </p:extLst>
  </p:cSld>
  <p:clrMapOvr>
    <a:masterClrMapping/>
  </p:clrMapOvr>
  <p:transition>
    <p:fade/>
  </p:transition>
  <p:hf sldNum="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2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3840341689"/>
      </p:ext>
    </p:extLst>
  </p:cSld>
  <p:clrMapOvr>
    <a:masterClrMapping/>
  </p:clrMapOvr>
  <p:transition>
    <p:fade/>
  </p:transition>
  <p:hf sldNum="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2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2493522864"/>
      </p:ext>
    </p:extLst>
  </p:cSld>
  <p:clrMapOvr>
    <a:masterClrMapping/>
  </p:clrMapOvr>
  <p:transition>
    <p:fade/>
  </p:transition>
  <p:hf sldNum="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2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3623857786"/>
      </p:ext>
    </p:extLst>
  </p:cSld>
  <p:clrMapOvr>
    <a:masterClrMapping/>
  </p:clrMapOvr>
  <p:transition>
    <p:fade/>
  </p:transition>
  <p:hf sldNum="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2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473346993"/>
      </p:ext>
    </p:extLst>
  </p:cSld>
  <p:clrMapOvr>
    <a:masterClrMapping/>
  </p:clrMapOvr>
  <p:transition>
    <p:fade/>
  </p:transition>
  <p:hf sldNum="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2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235600820"/>
      </p:ext>
    </p:extLst>
  </p:cSld>
  <p:clrMapOvr>
    <a:masterClrMapping/>
  </p:clrMapOvr>
  <p:transition>
    <p:fade/>
  </p:transition>
  <p:hf sldNum="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EAD4C7C-3895-4C93-B129-D7B944F91250}" type="slidenum">
              <a:rPr lang="zh-CN" altLang="en-US" smtClean="0"/>
              <a:t>‹#›</a:t>
            </a:fld>
            <a:endParaRPr lang="zh-CN" altLang="en-US"/>
          </a:p>
        </p:txBody>
      </p:sp>
    </p:spTree>
  </p:cSld>
  <p:clrMapOvr>
    <a:masterClrMapping/>
  </p:clrMapOvr>
  <p:transition>
    <p:fade/>
  </p:transition>
  <p:hf sldNum="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2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268679598"/>
      </p:ext>
    </p:extLst>
  </p:cSld>
  <p:clrMapOvr>
    <a:masterClrMapping/>
  </p:clrMapOvr>
  <p:transition>
    <p:fade/>
  </p:transition>
  <p:hf sldNum="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2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414119532"/>
      </p:ext>
    </p:extLst>
  </p:cSld>
  <p:clrMapOvr>
    <a:masterClrMapping/>
  </p:clrMapOvr>
  <p:transition>
    <p:fade/>
  </p:transition>
  <p:hf sldNum="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2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1803291312"/>
      </p:ext>
    </p:extLst>
  </p:cSld>
  <p:clrMapOvr>
    <a:masterClrMapping/>
  </p:clrMapOvr>
  <p:transition>
    <p:fade/>
  </p:transition>
  <p:hf sldNum="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2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1358625027"/>
      </p:ext>
    </p:extLst>
  </p:cSld>
  <p:clrMapOvr>
    <a:masterClrMapping/>
  </p:clrMapOvr>
  <p:transition>
    <p:fade/>
  </p:transition>
  <p:hf sldNum="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2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126904325"/>
      </p:ext>
    </p:extLst>
  </p:cSld>
  <p:clrMapOvr>
    <a:masterClrMapping/>
  </p:clrMapOvr>
  <p:transition>
    <p:fade/>
  </p:transition>
  <p:hf sldNum="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3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2560570739"/>
      </p:ext>
    </p:extLst>
  </p:cSld>
  <p:clrMapOvr>
    <a:masterClrMapping/>
  </p:clrMapOvr>
  <p:transition>
    <p:fade/>
  </p:transition>
  <p:hf sldNum="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3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4012745592"/>
      </p:ext>
    </p:extLst>
  </p:cSld>
  <p:clrMapOvr>
    <a:masterClrMapping/>
  </p:clrMapOvr>
  <p:transition>
    <p:fade/>
  </p:transition>
  <p:hf sldNum="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3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3001834186"/>
      </p:ext>
    </p:extLst>
  </p:cSld>
  <p:clrMapOvr>
    <a:masterClrMapping/>
  </p:clrMapOvr>
  <p:transition>
    <p:fade/>
  </p:transition>
  <p:hf sldNum="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3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1079789462"/>
      </p:ext>
    </p:extLst>
  </p:cSld>
  <p:clrMapOvr>
    <a:masterClrMapping/>
  </p:clrMapOvr>
  <p:transition>
    <p:fade/>
  </p:transition>
  <p:hf sldNum="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3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3958987960"/>
      </p:ext>
    </p:extLst>
  </p:cSld>
  <p:clrMapOvr>
    <a:masterClrMapping/>
  </p:clrMapOvr>
  <p:transition>
    <p:fade/>
  </p:transition>
  <p:hf sldNum="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EAD4C7C-3895-4C93-B129-D7B944F91250}" type="slidenum">
              <a:rPr lang="zh-CN" altLang="en-US" smtClean="0"/>
              <a:t>‹#›</a:t>
            </a:fld>
            <a:endParaRPr lang="zh-CN" altLang="en-US"/>
          </a:p>
        </p:txBody>
      </p:sp>
    </p:spTree>
  </p:cSld>
  <p:clrMapOvr>
    <a:masterClrMapping/>
  </p:clrMapOvr>
  <p:transition>
    <p:fade/>
  </p:transition>
  <p:hf sldNum="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3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3225842164"/>
      </p:ext>
    </p:extLst>
  </p:cSld>
  <p:clrMapOvr>
    <a:masterClrMapping/>
  </p:clrMapOvr>
  <p:transition>
    <p:fade/>
  </p:transition>
  <p:hf sldNum="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3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3144935194"/>
      </p:ext>
    </p:extLst>
  </p:cSld>
  <p:clrMapOvr>
    <a:masterClrMapping/>
  </p:clrMapOvr>
  <p:transition>
    <p:fade/>
  </p:transition>
  <p:hf sldNum="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3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1097112828"/>
      </p:ext>
    </p:extLst>
  </p:cSld>
  <p:clrMapOvr>
    <a:masterClrMapping/>
  </p:clrMapOvr>
  <p:transition>
    <p:fade/>
  </p:transition>
  <p:hf sldNum="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3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677432118"/>
      </p:ext>
    </p:extLst>
  </p:cSld>
  <p:clrMapOvr>
    <a:masterClrMapping/>
  </p:clrMapOvr>
  <p:transition>
    <p:fade/>
  </p:transition>
  <p:hf sldNum="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3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4155620220"/>
      </p:ext>
    </p:extLst>
  </p:cSld>
  <p:clrMapOvr>
    <a:masterClrMapping/>
  </p:clrMapOvr>
  <p:transition>
    <p:fade/>
  </p:transition>
  <p:hf sldNum="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4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1126254360"/>
      </p:ext>
    </p:extLst>
  </p:cSld>
  <p:clrMapOvr>
    <a:masterClrMapping/>
  </p:clrMapOvr>
  <p:transition>
    <p:fade/>
  </p:transition>
  <p:hf sldNum="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4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3807269521"/>
      </p:ext>
    </p:extLst>
  </p:cSld>
  <p:clrMapOvr>
    <a:masterClrMapping/>
  </p:clrMapOvr>
  <p:transition>
    <p:fade/>
  </p:transition>
  <p:hf sldNum="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4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264669037"/>
      </p:ext>
    </p:extLst>
  </p:cSld>
  <p:clrMapOvr>
    <a:masterClrMapping/>
  </p:clrMapOvr>
  <p:transition>
    <p:fade/>
  </p:transition>
  <p:hf sldNum="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4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2950737515"/>
      </p:ext>
    </p:extLst>
  </p:cSld>
  <p:clrMapOvr>
    <a:masterClrMapping/>
  </p:clrMapOvr>
  <p:transition>
    <p:fade/>
  </p:transition>
  <p:hf sldNum="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4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2852466981"/>
      </p:ext>
    </p:extLst>
  </p:cSld>
  <p:clrMapOvr>
    <a:masterClrMapping/>
  </p:clrMapOvr>
  <p:transition>
    <p:fade/>
  </p:transition>
  <p:hf sldNum="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cSld>
  <p:clrMapOvr>
    <a:masterClrMapping/>
  </p:clrMapOvr>
  <p:transition>
    <p:fade/>
  </p:transition>
  <p:hf sldNum="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4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4288929027"/>
      </p:ext>
    </p:extLst>
  </p:cSld>
  <p:clrMapOvr>
    <a:masterClrMapping/>
  </p:clrMapOvr>
  <p:transition>
    <p:fade/>
  </p:transition>
  <p:hf sldNum="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4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1635289744"/>
      </p:ext>
    </p:extLst>
  </p:cSld>
  <p:clrMapOvr>
    <a:masterClrMapping/>
  </p:clrMapOvr>
  <p:transition>
    <p:fade/>
  </p:transition>
  <p:hf sldNum="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4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1346791794"/>
      </p:ext>
    </p:extLst>
  </p:cSld>
  <p:clrMapOvr>
    <a:masterClrMapping/>
  </p:clrMapOvr>
  <p:transition>
    <p:fade/>
  </p:transition>
  <p:hf sldNum="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4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36572635"/>
      </p:ext>
    </p:extLst>
  </p:cSld>
  <p:clrMapOvr>
    <a:masterClrMapping/>
  </p:clrMapOvr>
  <p:transition>
    <p:fade/>
  </p:transition>
  <p:hf sldNum="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4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469303831"/>
      </p:ext>
    </p:extLst>
  </p:cSld>
  <p:clrMapOvr>
    <a:masterClrMapping/>
  </p:clrMapOvr>
  <p:transition>
    <p:fade/>
  </p:transition>
  <p:hf sldNum="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5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606948763"/>
      </p:ext>
    </p:extLst>
  </p:cSld>
  <p:clrMapOvr>
    <a:masterClrMapping/>
  </p:clrMapOvr>
  <p:transition>
    <p:fade/>
  </p:transition>
  <p:hf sldNum="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5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2942936839"/>
      </p:ext>
    </p:extLst>
  </p:cSld>
  <p:clrMapOvr>
    <a:masterClrMapping/>
  </p:clrMapOvr>
  <p:transition>
    <p:fade/>
  </p:transition>
  <p:hf sldNum="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5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2544573343"/>
      </p:ext>
    </p:extLst>
  </p:cSld>
  <p:clrMapOvr>
    <a:masterClrMapping/>
  </p:clrMapOvr>
  <p:transition>
    <p:fade/>
  </p:transition>
  <p:hf sldNum="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5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71887712"/>
      </p:ext>
    </p:extLst>
  </p:cSld>
  <p:clrMapOvr>
    <a:masterClrMapping/>
  </p:clrMapOvr>
  <p:transition>
    <p:fade/>
  </p:transition>
  <p:hf sldNum="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5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1495803684"/>
      </p:ext>
    </p:extLst>
  </p:cSld>
  <p:clrMapOvr>
    <a:masterClrMapping/>
  </p:clrMapOvr>
  <p:transition>
    <p:fade/>
  </p:transition>
  <p:hf sldNum="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3987141321"/>
      </p:ext>
    </p:extLst>
  </p:cSld>
  <p:clrMapOvr>
    <a:masterClrMapping/>
  </p:clrMapOvr>
  <p:transition>
    <p:fade/>
  </p:transition>
  <p:hf sldNum="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5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2269477515"/>
      </p:ext>
    </p:extLst>
  </p:cSld>
  <p:clrMapOvr>
    <a:masterClrMapping/>
  </p:clrMapOvr>
  <p:transition>
    <p:fade/>
  </p:transition>
  <p:hf sldNum="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5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3131177673"/>
      </p:ext>
    </p:extLst>
  </p:cSld>
  <p:clrMapOvr>
    <a:masterClrMapping/>
  </p:clrMapOvr>
  <p:transition>
    <p:fade/>
  </p:transition>
  <p:hf sldNum="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5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1007784148"/>
      </p:ext>
    </p:extLst>
  </p:cSld>
  <p:clrMapOvr>
    <a:masterClrMapping/>
  </p:clrMapOvr>
  <p:transition>
    <p:fade/>
  </p:transition>
  <p:hf sldNum="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5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3174071466"/>
      </p:ext>
    </p:extLst>
  </p:cSld>
  <p:clrMapOvr>
    <a:masterClrMapping/>
  </p:clrMapOvr>
  <p:transition>
    <p:fade/>
  </p:transition>
  <p:hf sldNum="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5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3447149069"/>
      </p:ext>
    </p:extLst>
  </p:cSld>
  <p:clrMapOvr>
    <a:masterClrMapping/>
  </p:clrMapOvr>
  <p:transition>
    <p:fade/>
  </p:transition>
  <p:hf sldNum="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6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1231980397"/>
      </p:ext>
    </p:extLst>
  </p:cSld>
  <p:clrMapOvr>
    <a:masterClrMapping/>
  </p:clrMapOvr>
  <p:transition>
    <p:fade/>
  </p:transition>
  <p:hf sldNum="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6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1224922376"/>
      </p:ext>
    </p:extLst>
  </p:cSld>
  <p:clrMapOvr>
    <a:masterClrMapping/>
  </p:clrMapOvr>
  <p:transition>
    <p:fade/>
  </p:transition>
  <p:hf sldNum="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6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3588172458"/>
      </p:ext>
    </p:extLst>
  </p:cSld>
  <p:clrMapOvr>
    <a:masterClrMapping/>
  </p:clrMapOvr>
  <p:transition>
    <p:fade/>
  </p:transition>
  <p:hf sldNum="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6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1181400658"/>
      </p:ext>
    </p:extLst>
  </p:cSld>
  <p:clrMapOvr>
    <a:masterClrMapping/>
  </p:clrMapOvr>
  <p:transition>
    <p:fade/>
  </p:transition>
  <p:hf sldNum="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6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3900710230"/>
      </p:ext>
    </p:extLst>
  </p:cSld>
  <p:clrMapOvr>
    <a:masterClrMapping/>
  </p:clrMapOvr>
  <p:transition>
    <p:fade/>
  </p:transition>
  <p:hf sldNum="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2355706459"/>
      </p:ext>
    </p:extLst>
  </p:cSld>
  <p:clrMapOvr>
    <a:masterClrMapping/>
  </p:clrMapOvr>
  <p:transition>
    <p:fade/>
  </p:transition>
  <p:hf sldNum="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6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2053196081"/>
      </p:ext>
    </p:extLst>
  </p:cSld>
  <p:clrMapOvr>
    <a:masterClrMapping/>
  </p:clrMapOvr>
  <p:transition>
    <p:fade/>
  </p:transition>
  <p:hf sldNum="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6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226851898"/>
      </p:ext>
    </p:extLst>
  </p:cSld>
  <p:clrMapOvr>
    <a:masterClrMapping/>
  </p:clrMapOvr>
  <p:transition>
    <p:fade/>
  </p:transition>
  <p:hf sldNum="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6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4218277724"/>
      </p:ext>
    </p:extLst>
  </p:cSld>
  <p:clrMapOvr>
    <a:masterClrMapping/>
  </p:clrMapOvr>
  <p:transition>
    <p:fade/>
  </p:transition>
  <p:hf sldNum="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6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3898249522"/>
      </p:ext>
    </p:extLst>
  </p:cSld>
  <p:clrMapOvr>
    <a:masterClrMapping/>
  </p:clrMapOvr>
  <p:transition>
    <p:fade/>
  </p:transition>
  <p:hf sldNum="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6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3396256159"/>
      </p:ext>
    </p:extLst>
  </p:cSld>
  <p:clrMapOvr>
    <a:masterClrMapping/>
  </p:clrMapOvr>
  <p:transition>
    <p:fade/>
  </p:transition>
  <p:hf sldNum="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7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3580738605"/>
      </p:ext>
    </p:extLst>
  </p:cSld>
  <p:clrMapOvr>
    <a:masterClrMapping/>
  </p:clrMapOvr>
  <p:transition>
    <p:fade/>
  </p:transition>
  <p:hf sldNum="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7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1371322489"/>
      </p:ext>
    </p:extLst>
  </p:cSld>
  <p:clrMapOvr>
    <a:masterClrMapping/>
  </p:clrMapOvr>
  <p:transition>
    <p:fade/>
  </p:transition>
  <p:hf sldNum="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7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1560012912"/>
      </p:ext>
    </p:extLst>
  </p:cSld>
  <p:clrMapOvr>
    <a:masterClrMapping/>
  </p:clrMapOvr>
  <p:transition>
    <p:fade/>
  </p:transition>
  <p:hf sldNum="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7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3043945937"/>
      </p:ext>
    </p:extLst>
  </p:cSld>
  <p:clrMapOvr>
    <a:masterClrMapping/>
  </p:clrMapOvr>
  <p:transition>
    <p:fade/>
  </p:transition>
  <p:hf sldNum="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7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1780399289"/>
      </p:ext>
    </p:extLst>
  </p:cSld>
  <p:clrMapOvr>
    <a:masterClrMapping/>
  </p:clrMapOvr>
  <p:transition>
    <p:fade/>
  </p:transition>
  <p:hf sldNum="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15335149"/>
      </p:ext>
    </p:extLst>
  </p:cSld>
  <p:clrMapOvr>
    <a:masterClrMapping/>
  </p:clrMapOvr>
  <p:transition>
    <p:fade/>
  </p:transition>
  <p:hf sldNum="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type="twoTxTwoObj" preserve="1">
  <p:cSld name="7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927476112"/>
      </p:ext>
    </p:extLst>
  </p:cSld>
  <p:clrMapOvr>
    <a:masterClrMapping/>
  </p:clrMapOvr>
  <p:transition>
    <p:fade/>
  </p:transition>
  <p:hf sldNum="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7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3372856582"/>
      </p:ext>
    </p:extLst>
  </p:cSld>
  <p:clrMapOvr>
    <a:masterClrMapping/>
  </p:clrMapOvr>
  <p:transition>
    <p:fade/>
  </p:transition>
  <p:hf sldNum="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7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2573982032"/>
      </p:ext>
    </p:extLst>
  </p:cSld>
  <p:clrMapOvr>
    <a:masterClrMapping/>
  </p:clrMapOvr>
  <p:transition>
    <p:fade/>
  </p:transition>
  <p:hf sldNum="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7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3090039725"/>
      </p:ext>
    </p:extLst>
  </p:cSld>
  <p:clrMapOvr>
    <a:masterClrMapping/>
  </p:clrMapOvr>
  <p:transition>
    <p:fade/>
  </p:transition>
  <p:hf sldNum="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7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4083611483"/>
      </p:ext>
    </p:extLst>
  </p:cSld>
  <p:clrMapOvr>
    <a:masterClrMapping/>
  </p:clrMapOvr>
  <p:transition>
    <p:fade/>
  </p:transition>
  <p:hf sldNum="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8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2230273875"/>
      </p:ext>
    </p:extLst>
  </p:cSld>
  <p:clrMapOvr>
    <a:masterClrMapping/>
  </p:clrMapOvr>
  <p:transition>
    <p:fade/>
  </p:transition>
  <p:hf sldNum="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reserve="1">
  <p:cSld name="8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
        <p:nvSpPr>
          <p:cNvPr id="10" name="TextBox 9"/>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p>
        </p:txBody>
      </p:sp>
    </p:spTree>
    <p:extLst>
      <p:ext uri="{BB962C8B-B14F-4D97-AF65-F5344CB8AC3E}">
        <p14:creationId xmlns:p14="http://schemas.microsoft.com/office/powerpoint/2010/main" val="2315038947"/>
      </p:ext>
    </p:extLst>
  </p:cSld>
  <p:clrMapOvr>
    <a:masterClrMapping/>
  </p:clrMapOvr>
  <p:transition>
    <p:fade/>
  </p:transition>
  <p:hf sldNum="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EAD4C7C-3895-4C93-B129-D7B944F91250}" type="slidenum">
              <a:rPr lang="zh-CN" altLang="en-US" smtClean="0"/>
              <a:t>‹#›</a:t>
            </a:fld>
            <a:endParaRPr lang="zh-CN" altLang="en-US"/>
          </a:p>
        </p:txBody>
      </p:sp>
    </p:spTree>
  </p:cSld>
  <p:clrMapOvr>
    <a:masterClrMapping/>
  </p:clrMapOvr>
  <p:transition>
    <p:fade/>
  </p:transition>
  <p:hf sldNum="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EAD4C7C-3895-4C93-B129-D7B944F91250}" type="slidenum">
              <a:rPr lang="zh-CN" altLang="en-US" smtClean="0"/>
              <a:t>‹#›</a:t>
            </a:fld>
            <a:endParaRPr lang="zh-CN" altLang="en-US"/>
          </a:p>
        </p:txBody>
      </p:sp>
    </p:spTree>
  </p:cSld>
  <p:clrMapOvr>
    <a:masterClrMapping/>
  </p:clrMapOvr>
  <p:transition>
    <p:fade/>
  </p:transition>
  <p:hf sldNum="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EAD4C7C-3895-4C93-B129-D7B944F91250}" type="slidenum">
              <a:rPr lang="zh-CN" altLang="en-US" smtClean="0"/>
              <a:t>‹#›</a:t>
            </a:fld>
            <a:endParaRPr lang="zh-CN" altLang="en-US"/>
          </a:p>
        </p:txBody>
      </p:sp>
    </p:spTree>
  </p:cSld>
  <p:clrMapOvr>
    <a:masterClrMapping/>
  </p:clrMapOvr>
  <p:transition>
    <p:fade/>
  </p:transition>
  <p:hf sldNum="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AD4C7C-3895-4C93-B129-D7B944F91250}" type="slidenum">
              <a:rPr lang="zh-CN" altLang="en-US" smtClean="0"/>
              <a:t>‹#›</a:t>
            </a:fld>
            <a:endParaRPr lang="zh-CN" altLang="en-US"/>
          </a:p>
        </p:txBody>
      </p:sp>
    </p:spTree>
    <p:extLst>
      <p:ext uri="{BB962C8B-B14F-4D97-AF65-F5344CB8AC3E}">
        <p14:creationId xmlns:p14="http://schemas.microsoft.com/office/powerpoint/2010/main" val="632357216"/>
      </p:ext>
    </p:extLst>
  </p:cSld>
  <p:clrMapOvr>
    <a:masterClrMapping/>
  </p:clrMapOvr>
  <p:transition>
    <p:fade/>
  </p:transition>
  <p:hf sldNum="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EAD4C7C-3895-4C93-B129-D7B944F91250}" type="slidenum">
              <a:rPr lang="zh-CN" altLang="en-US" smtClean="0"/>
              <a:t>‹#›</a:t>
            </a:fld>
            <a:endParaRPr lang="zh-CN" altLang="en-US"/>
          </a:p>
        </p:txBody>
      </p:sp>
    </p:spTree>
  </p:cSld>
  <p:clrMapOvr>
    <a:masterClrMapping/>
  </p:clrMapOvr>
  <p:transition>
    <p:fade/>
  </p:transition>
  <p:hf sldNum="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EAD4C7C-3895-4C93-B129-D7B944F91250}" type="slidenum">
              <a:rPr lang="zh-CN" altLang="en-US" smtClean="0"/>
              <a:t>‹#›</a:t>
            </a:fld>
            <a:endParaRPr lang="zh-CN" altLang="en-US"/>
          </a:p>
        </p:txBody>
      </p:sp>
    </p:spTree>
  </p:cSld>
  <p:clrMapOvr>
    <a:masterClrMapping/>
  </p:clrMapOvr>
  <p:transition>
    <p:fade/>
  </p:transition>
  <p:hf sldNum="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23DBD75-FB50-4D95-BE97-D0DDBC3A2067}" type="datetimeFigureOut">
              <a:rPr lang="zh-CN" altLang="en-US" smtClean="0"/>
              <a:t>2024/5/9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EAD4C7C-3895-4C93-B129-D7B944F91250}" type="slidenum">
              <a:rPr lang="zh-CN" altLang="en-US" smtClean="0"/>
              <a:t>‹#›</a:t>
            </a:fld>
            <a:endParaRPr lang="zh-CN" altLang="en-US"/>
          </a:p>
        </p:txBody>
      </p:sp>
    </p:spTree>
  </p:cSld>
  <p:clrMapOvr>
    <a:masterClrMapping/>
  </p:clrMapOvr>
  <p:transition>
    <p:fade/>
  </p:transition>
  <p:hf sldNum="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2024/5/9</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13379954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2024/5/9</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81168089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60470254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5.xml"/><Relationship Id="rId2" Type="http://schemas.openxmlformats.org/officeDocument/2006/relationships/slideLayout" Target="../slideLayouts/slideLayout94.xml"/><Relationship Id="rId1" Type="http://schemas.openxmlformats.org/officeDocument/2006/relationships/slideLayout" Target="../slideLayouts/slideLayout9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3DBD75-FB50-4D95-BE97-D0DDBC3A2067}" type="datetimeFigureOut">
              <a:rPr lang="zh-CN" altLang="en-US" smtClean="0"/>
              <a:t>2024/5/9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AD4C7C-3895-4C93-B129-D7B944F91250}"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 id="2147483678" r:id="rId24"/>
    <p:sldLayoutId id="2147483679" r:id="rId25"/>
    <p:sldLayoutId id="2147483680" r:id="rId26"/>
    <p:sldLayoutId id="2147483681" r:id="rId27"/>
    <p:sldLayoutId id="2147483682" r:id="rId28"/>
    <p:sldLayoutId id="2147483683" r:id="rId29"/>
    <p:sldLayoutId id="2147483684" r:id="rId30"/>
    <p:sldLayoutId id="2147483685" r:id="rId31"/>
    <p:sldLayoutId id="2147483686" r:id="rId32"/>
    <p:sldLayoutId id="2147483687" r:id="rId33"/>
    <p:sldLayoutId id="2147483688" r:id="rId34"/>
    <p:sldLayoutId id="2147483689" r:id="rId35"/>
    <p:sldLayoutId id="2147483690" r:id="rId36"/>
    <p:sldLayoutId id="2147483691" r:id="rId37"/>
    <p:sldLayoutId id="2147483692" r:id="rId38"/>
    <p:sldLayoutId id="2147483693" r:id="rId39"/>
    <p:sldLayoutId id="2147483694" r:id="rId40"/>
    <p:sldLayoutId id="2147483695" r:id="rId41"/>
    <p:sldLayoutId id="2147483696" r:id="rId42"/>
    <p:sldLayoutId id="2147483697" r:id="rId43"/>
    <p:sldLayoutId id="2147483698" r:id="rId44"/>
    <p:sldLayoutId id="2147483699" r:id="rId45"/>
    <p:sldLayoutId id="2147483700" r:id="rId46"/>
    <p:sldLayoutId id="2147483701" r:id="rId47"/>
    <p:sldLayoutId id="2147483702" r:id="rId48"/>
    <p:sldLayoutId id="2147483703" r:id="rId49"/>
    <p:sldLayoutId id="2147483704" r:id="rId50"/>
    <p:sldLayoutId id="2147483705" r:id="rId51"/>
    <p:sldLayoutId id="2147483706" r:id="rId52"/>
    <p:sldLayoutId id="2147483707" r:id="rId53"/>
    <p:sldLayoutId id="2147483708" r:id="rId54"/>
    <p:sldLayoutId id="2147483709" r:id="rId55"/>
    <p:sldLayoutId id="2147483710" r:id="rId56"/>
    <p:sldLayoutId id="2147483711" r:id="rId57"/>
    <p:sldLayoutId id="2147483712" r:id="rId58"/>
    <p:sldLayoutId id="2147483713" r:id="rId59"/>
    <p:sldLayoutId id="2147483714" r:id="rId60"/>
    <p:sldLayoutId id="2147483715" r:id="rId61"/>
    <p:sldLayoutId id="2147483716" r:id="rId62"/>
    <p:sldLayoutId id="2147483717" r:id="rId63"/>
    <p:sldLayoutId id="2147483718" r:id="rId64"/>
    <p:sldLayoutId id="2147483719" r:id="rId65"/>
    <p:sldLayoutId id="2147483720" r:id="rId66"/>
    <p:sldLayoutId id="2147483721" r:id="rId67"/>
    <p:sldLayoutId id="2147483722" r:id="rId68"/>
    <p:sldLayoutId id="2147483723" r:id="rId69"/>
    <p:sldLayoutId id="2147483724" r:id="rId70"/>
    <p:sldLayoutId id="2147483725" r:id="rId71"/>
    <p:sldLayoutId id="2147483726" r:id="rId72"/>
    <p:sldLayoutId id="2147483727" r:id="rId73"/>
    <p:sldLayoutId id="2147483728" r:id="rId74"/>
    <p:sldLayoutId id="2147483729" r:id="rId75"/>
    <p:sldLayoutId id="2147483730" r:id="rId76"/>
    <p:sldLayoutId id="2147483731" r:id="rId77"/>
    <p:sldLayoutId id="2147483732" r:id="rId78"/>
    <p:sldLayoutId id="2147483733" r:id="rId79"/>
    <p:sldLayoutId id="2147483734" r:id="rId80"/>
    <p:sldLayoutId id="2147483735" r:id="rId81"/>
    <p:sldLayoutId id="2147483736" r:id="rId82"/>
    <p:sldLayoutId id="2147483737" r:id="rId83"/>
    <p:sldLayoutId id="2147483738" r:id="rId84"/>
    <p:sldLayoutId id="2147483739" r:id="rId85"/>
    <p:sldLayoutId id="2147483740" r:id="rId86"/>
    <p:sldLayoutId id="2147483654" r:id="rId87"/>
    <p:sldLayoutId id="2147483655" r:id="rId88"/>
    <p:sldLayoutId id="2147483656" r:id="rId89"/>
    <p:sldLayoutId id="2147483657" r:id="rId90"/>
    <p:sldLayoutId id="2147483658" r:id="rId91"/>
    <p:sldLayoutId id="2147483659" r:id="rId92"/>
  </p:sldLayoutIdLst>
  <p:transition>
    <p:fade/>
  </p:transition>
  <p:hf sldNum="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3669106"/>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Lst>
  <p:transition>
    <p:fade/>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notesSlide" Target="../notesSlides/notesSlide6.xml"/><Relationship Id="rId7" Type="http://schemas.openxmlformats.org/officeDocument/2006/relationships/image" Target="../media/image10.jpeg"/><Relationship Id="rId2" Type="http://schemas.openxmlformats.org/officeDocument/2006/relationships/slideLayout" Target="../slideLayouts/slideLayout1.xml"/><Relationship Id="rId1" Type="http://schemas.openxmlformats.org/officeDocument/2006/relationships/tags" Target="../tags/tag10.xml"/><Relationship Id="rId6" Type="http://schemas.openxmlformats.org/officeDocument/2006/relationships/image" Target="../media/image9.jpeg"/><Relationship Id="rId11" Type="http://schemas.openxmlformats.org/officeDocument/2006/relationships/image" Target="../media/image14.jpg"/><Relationship Id="rId5" Type="http://schemas.openxmlformats.org/officeDocument/2006/relationships/image" Target="../media/image8.jpeg"/><Relationship Id="rId10" Type="http://schemas.openxmlformats.org/officeDocument/2006/relationships/image" Target="../media/image13.jpg"/><Relationship Id="rId4" Type="http://schemas.openxmlformats.org/officeDocument/2006/relationships/image" Target="../media/image7.jpeg"/><Relationship Id="rId9" Type="http://schemas.openxmlformats.org/officeDocument/2006/relationships/image" Target="../media/image12.jpg"/></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14.xml"/><Relationship Id="rId5" Type="http://schemas.openxmlformats.org/officeDocument/2006/relationships/image" Target="../media/image17.jpg"/><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15.xml"/></Relationships>
</file>

<file path=ppt/slides/_rels/slide16.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slideLayout" Target="../slideLayouts/slideLayout1.xml"/><Relationship Id="rId1" Type="http://schemas.openxmlformats.org/officeDocument/2006/relationships/tags" Target="../tags/tag16.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1.xml"/><Relationship Id="rId1" Type="http://schemas.openxmlformats.org/officeDocument/2006/relationships/tags" Target="../tags/tag17.xm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ags" Target="../tags/tag5.xml"/><Relationship Id="rId5" Type="http://schemas.openxmlformats.org/officeDocument/2006/relationships/image" Target="../media/image4.pn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7.xml"/><Relationship Id="rId6" Type="http://schemas.openxmlformats.org/officeDocument/2006/relationships/image" Target="../media/image5.png"/><Relationship Id="rId5" Type="http://schemas.openxmlformats.org/officeDocument/2006/relationships/notesSlide" Target="../notesSlides/notesSlide4.xml"/><Relationship Id="rId4"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1600200"/>
            <a:ext cx="6908802" cy="5257800"/>
          </a:xfrm>
          <a:prstGeom prst="rect">
            <a:avLst/>
          </a:prstGeom>
          <a:solidFill>
            <a:srgbClr val="3E5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1" y="0"/>
            <a:ext cx="12192001" cy="1600200"/>
          </a:xfrm>
          <a:prstGeom prst="rect">
            <a:avLst/>
          </a:prstGeom>
          <a:solidFill>
            <a:srgbClr val="60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6908801" y="2066262"/>
            <a:ext cx="5283200" cy="4791738"/>
          </a:xfrm>
          <a:prstGeom prst="rect">
            <a:avLst/>
          </a:prstGeom>
          <a:solidFill>
            <a:srgbClr val="E5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9902826" y="1117600"/>
            <a:ext cx="2289174" cy="948661"/>
          </a:xfrm>
          <a:prstGeom prst="rect">
            <a:avLst/>
          </a:prstGeom>
          <a:solidFill>
            <a:srgbClr val="EAE7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1617045" y="1117600"/>
            <a:ext cx="8961120" cy="46228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nvSpPr>
        <p:spPr>
          <a:xfrm>
            <a:off x="3429357" y="2014736"/>
            <a:ext cx="5333286" cy="463397"/>
          </a:xfrm>
          <a:prstGeom prst="rect">
            <a:avLst/>
          </a:prstGeom>
          <a:noFill/>
        </p:spPr>
        <p:txBody>
          <a:bodyPr wrap="square" rtlCol="0">
            <a:spAutoFit/>
          </a:bodyPr>
          <a:lstStyle/>
          <a:p>
            <a:pPr algn="ctr">
              <a:lnSpc>
                <a:spcPct val="150000"/>
              </a:lnSpc>
            </a:pPr>
            <a:r>
              <a:rPr lang="zh-CN" altLang="en-US" spc="300" dirty="0">
                <a:solidFill>
                  <a:srgbClr val="608274"/>
                </a:solidFill>
                <a:cs typeface="+mn-ea"/>
                <a:sym typeface="+mn-lt"/>
              </a:rPr>
              <a:t>人工智能数学基础课程大项目介绍</a:t>
            </a:r>
            <a:endParaRPr lang="en-US" altLang="zh-CN" spc="300" dirty="0">
              <a:solidFill>
                <a:srgbClr val="608274"/>
              </a:solidFill>
              <a:cs typeface="+mn-ea"/>
              <a:sym typeface="+mn-lt"/>
            </a:endParaRPr>
          </a:p>
        </p:txBody>
      </p:sp>
      <p:sp>
        <p:nvSpPr>
          <p:cNvPr id="12" name="PA_文本框 2"/>
          <p:cNvSpPr txBox="1"/>
          <p:nvPr>
            <p:custDataLst>
              <p:tags r:id="rId1"/>
            </p:custDataLst>
          </p:nvPr>
        </p:nvSpPr>
        <p:spPr>
          <a:xfrm>
            <a:off x="1344433" y="2517401"/>
            <a:ext cx="9503131" cy="950517"/>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zh-CN" altLang="en-US" sz="5000" b="0" dirty="0">
                <a:solidFill>
                  <a:srgbClr val="608274"/>
                </a:solidFill>
                <a:latin typeface="+mn-lt"/>
                <a:ea typeface="+mn-ea"/>
                <a:cs typeface="+mn-ea"/>
                <a:sym typeface="+mn-lt"/>
              </a:rPr>
              <a:t>基于</a:t>
            </a:r>
            <a:r>
              <a:rPr lang="en-US" altLang="zh-CN" sz="5000" b="0" dirty="0">
                <a:solidFill>
                  <a:srgbClr val="608274"/>
                </a:solidFill>
                <a:latin typeface="+mn-lt"/>
                <a:ea typeface="+mn-ea"/>
                <a:cs typeface="+mn-ea"/>
                <a:sym typeface="+mn-lt"/>
              </a:rPr>
              <a:t>YOLOv8</a:t>
            </a:r>
            <a:r>
              <a:rPr lang="zh-CN" altLang="en-US" sz="5000" b="0" dirty="0">
                <a:solidFill>
                  <a:srgbClr val="608274"/>
                </a:solidFill>
                <a:latin typeface="+mn-lt"/>
                <a:ea typeface="+mn-ea"/>
                <a:cs typeface="+mn-ea"/>
                <a:sym typeface="+mn-lt"/>
              </a:rPr>
              <a:t>的空对地目标检测</a:t>
            </a:r>
            <a:endParaRPr lang="en-US" sz="5000" b="0" dirty="0">
              <a:solidFill>
                <a:srgbClr val="608274"/>
              </a:solidFill>
              <a:latin typeface="+mn-lt"/>
              <a:ea typeface="+mn-ea"/>
              <a:cs typeface="+mn-ea"/>
              <a:sym typeface="+mn-lt"/>
            </a:endParaRPr>
          </a:p>
        </p:txBody>
      </p:sp>
      <p:sp>
        <p:nvSpPr>
          <p:cNvPr id="13" name="圆角矩形 12"/>
          <p:cNvSpPr/>
          <p:nvPr/>
        </p:nvSpPr>
        <p:spPr>
          <a:xfrm>
            <a:off x="4466388" y="3879387"/>
            <a:ext cx="3259226" cy="397891"/>
          </a:xfrm>
          <a:prstGeom prst="roundRect">
            <a:avLst>
              <a:gd name="adj" fmla="val 50000"/>
            </a:avLst>
          </a:prstGeom>
          <a:solidFill>
            <a:srgbClr val="60827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B757F"/>
              </a:solidFill>
              <a:cs typeface="+mn-ea"/>
              <a:sym typeface="+mn-lt"/>
            </a:endParaRPr>
          </a:p>
        </p:txBody>
      </p:sp>
      <p:sp>
        <p:nvSpPr>
          <p:cNvPr id="14" name="矩形 13"/>
          <p:cNvSpPr/>
          <p:nvPr/>
        </p:nvSpPr>
        <p:spPr>
          <a:xfrm>
            <a:off x="4466387" y="3904757"/>
            <a:ext cx="3259226" cy="338554"/>
          </a:xfrm>
          <a:prstGeom prst="rect">
            <a:avLst/>
          </a:prstGeom>
        </p:spPr>
        <p:txBody>
          <a:bodyPr wrap="none">
            <a:spAutoFit/>
          </a:bodyPr>
          <a:lstStyle/>
          <a:p>
            <a:pPr algn="ctr"/>
            <a:r>
              <a:rPr lang="zh-CN" altLang="en-US" sz="1600" b="1" dirty="0">
                <a:solidFill>
                  <a:schemeClr val="bg1"/>
                </a:solidFill>
                <a:cs typeface="+mn-ea"/>
                <a:sym typeface="+mn-lt"/>
              </a:rPr>
              <a:t>小组成员：刘子康 张文浩 张子鉴</a:t>
            </a:r>
            <a:endParaRPr lang="zh-CN" altLang="en-US" sz="1600" dirty="0">
              <a:solidFill>
                <a:schemeClr val="bg1"/>
              </a:solidFill>
              <a:cs typeface="+mn-ea"/>
              <a:sym typeface="+mn-lt"/>
            </a:endParaRPr>
          </a:p>
        </p:txBody>
      </p:sp>
      <p:sp>
        <p:nvSpPr>
          <p:cNvPr id="4" name="矩形 3"/>
          <p:cNvSpPr/>
          <p:nvPr/>
        </p:nvSpPr>
        <p:spPr>
          <a:xfrm>
            <a:off x="-7304" y="4132362"/>
            <a:ext cx="2715556" cy="2345440"/>
          </a:xfrm>
          <a:prstGeom prst="rect">
            <a:avLst/>
          </a:prstGeom>
          <a:solidFill>
            <a:srgbClr val="D6C7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11634" y="1202912"/>
            <a:ext cx="316873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lumMod val="65000"/>
                  </a:prstClr>
                </a:solidFill>
                <a:effectLst/>
                <a:uLnTx/>
                <a:uFillTx/>
                <a:cs typeface="+mn-ea"/>
                <a:sym typeface="+mn-lt"/>
              </a:rPr>
              <a:t>Source and introduction of the dataset</a:t>
            </a:r>
          </a:p>
        </p:txBody>
      </p:sp>
      <p:sp>
        <p:nvSpPr>
          <p:cNvPr id="3" name="PA_文本框 2"/>
          <p:cNvSpPr txBox="1"/>
          <p:nvPr>
            <p:custDataLst>
              <p:tags r:id="rId1"/>
            </p:custDataLst>
          </p:nvPr>
        </p:nvSpPr>
        <p:spPr>
          <a:xfrm>
            <a:off x="4249003" y="644662"/>
            <a:ext cx="3693994" cy="641586"/>
          </a:xfrm>
          <a:prstGeom prst="rect">
            <a:avLst/>
          </a:prstGeom>
        </p:spPr>
        <p:txBody>
          <a:bodyPr wrap="square">
            <a:spAutoFit/>
            <a:scene3d>
              <a:camera prst="orthographicFront"/>
              <a:lightRig rig="threePt" dir="t"/>
            </a:scene3d>
            <a:sp3d contourW="12700"/>
          </a:bodyPr>
          <a:lstStyle>
            <a:defPPr>
              <a:defRPr lang="zh-CN"/>
            </a:defPPr>
            <a:lvl1pPr marR="0" lvl="0" indent="0" algn="ctr" fontAlgn="auto">
              <a:lnSpc>
                <a:spcPct val="120000"/>
              </a:lnSpc>
              <a:spcBef>
                <a:spcPts val="0"/>
              </a:spcBef>
              <a:spcAft>
                <a:spcPts val="0"/>
              </a:spcAft>
              <a:buClrTx/>
              <a:buSzTx/>
              <a:buFontTx/>
              <a:buNone/>
              <a:defRPr kumimoji="0" sz="3200" b="1" i="0" u="none" strike="noStrike" cap="none" spc="0" normalizeH="0" baseline="0">
                <a:ln>
                  <a:noFill/>
                </a:ln>
                <a:solidFill>
                  <a:srgbClr val="608274"/>
                </a:solidFill>
                <a:effectLst/>
                <a:uLnTx/>
                <a:uFillTx/>
                <a:latin typeface="Arial" panose="020B0604020202020204"/>
                <a:ea typeface="微软雅黑"/>
              </a:defRPr>
            </a:lvl1pPr>
          </a:lstStyle>
          <a:p>
            <a:r>
              <a:rPr lang="zh-CN" altLang="en-US" dirty="0">
                <a:latin typeface="+mn-lt"/>
                <a:ea typeface="+mn-ea"/>
                <a:cs typeface="+mn-ea"/>
                <a:sym typeface="+mn-lt"/>
              </a:rPr>
              <a:t>数据集来源与介绍</a:t>
            </a:r>
            <a:endParaRPr lang="en-US" dirty="0">
              <a:latin typeface="+mn-lt"/>
              <a:ea typeface="+mn-ea"/>
              <a:cs typeface="+mn-ea"/>
              <a:sym typeface="+mn-lt"/>
            </a:endParaRPr>
          </a:p>
        </p:txBody>
      </p:sp>
      <p:sp>
        <p:nvSpPr>
          <p:cNvPr id="4" name="矩形 3"/>
          <p:cNvSpPr/>
          <p:nvPr/>
        </p:nvSpPr>
        <p:spPr>
          <a:xfrm>
            <a:off x="643467" y="1649893"/>
            <a:ext cx="10905066" cy="4563533"/>
          </a:xfrm>
          <a:prstGeom prst="rect">
            <a:avLst/>
          </a:prstGeom>
          <a:solidFill>
            <a:srgbClr val="60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973667" y="1980093"/>
            <a:ext cx="2963333" cy="1879600"/>
          </a:xfrm>
          <a:prstGeom prst="rect">
            <a:avLst/>
          </a:prstGeom>
          <a:blipFill>
            <a:blip r:embed="rId4"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973666" y="4012093"/>
            <a:ext cx="2963333" cy="1879600"/>
          </a:xfrm>
          <a:prstGeom prst="rect">
            <a:avLst/>
          </a:prstGeom>
          <a:blipFill dpi="0" rotWithShape="1">
            <a:blip r:embed="rId5"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4097867" y="1980093"/>
            <a:ext cx="2963333" cy="1879600"/>
          </a:xfrm>
          <a:prstGeom prst="rect">
            <a:avLst/>
          </a:prstGeom>
          <a:blipFill dpi="0" rotWithShape="1">
            <a:blip r:embed="rId6"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p:cNvSpPr/>
          <p:nvPr/>
        </p:nvSpPr>
        <p:spPr>
          <a:xfrm>
            <a:off x="4097866" y="4012093"/>
            <a:ext cx="2963333" cy="1879600"/>
          </a:xfrm>
          <a:prstGeom prst="rect">
            <a:avLst/>
          </a:prstGeom>
          <a:blipFill>
            <a:blip r:embed="rId7"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7474967" y="2530491"/>
            <a:ext cx="3020161" cy="461665"/>
          </a:xfrm>
          <a:prstGeom prst="rect">
            <a:avLst/>
          </a:prstGeom>
          <a:noFill/>
        </p:spPr>
        <p:txBody>
          <a:bodyPr wrap="square" rtlCol="0">
            <a:spAutoFit/>
            <a:scene3d>
              <a:camera prst="orthographicFront"/>
              <a:lightRig rig="threePt" dir="t"/>
            </a:scene3d>
            <a:sp3d contourW="12700"/>
          </a:bodyPr>
          <a:lstStyle/>
          <a:p>
            <a:r>
              <a:rPr lang="en-US" altLang="zh-CN" sz="2400" b="1" dirty="0">
                <a:solidFill>
                  <a:schemeClr val="bg1"/>
                </a:solidFill>
                <a:cs typeface="+mn-ea"/>
                <a:sym typeface="+mn-lt"/>
              </a:rPr>
              <a:t>NWPU VHR-10</a:t>
            </a:r>
            <a:r>
              <a:rPr lang="zh-CN" altLang="en-US" sz="2400" b="1" dirty="0">
                <a:solidFill>
                  <a:schemeClr val="bg1"/>
                </a:solidFill>
                <a:cs typeface="+mn-ea"/>
                <a:sym typeface="+mn-lt"/>
              </a:rPr>
              <a:t>数据集</a:t>
            </a:r>
          </a:p>
        </p:txBody>
      </p:sp>
      <p:sp>
        <p:nvSpPr>
          <p:cNvPr id="11" name="1"/>
          <p:cNvSpPr txBox="1">
            <a:spLocks noChangeArrowheads="1"/>
          </p:cNvSpPr>
          <p:nvPr/>
        </p:nvSpPr>
        <p:spPr bwMode="auto">
          <a:xfrm>
            <a:off x="7563778" y="3101512"/>
            <a:ext cx="3654555" cy="222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50000"/>
              </a:lnSpc>
            </a:pPr>
            <a:r>
              <a:rPr lang="zh-CN" altLang="en-US" sz="1400" dirty="0">
                <a:solidFill>
                  <a:schemeClr val="bg1"/>
                </a:solidFill>
                <a:latin typeface="+mn-lt"/>
                <a:ea typeface="+mn-ea"/>
                <a:cs typeface="+mn-ea"/>
                <a:sym typeface="+mn-lt"/>
              </a:rPr>
              <a:t>         此次项目使用的数据集为</a:t>
            </a:r>
            <a:r>
              <a:rPr lang="en-US" altLang="zh-CN" sz="1400" dirty="0">
                <a:solidFill>
                  <a:schemeClr val="bg1"/>
                </a:solidFill>
                <a:latin typeface="+mn-lt"/>
                <a:ea typeface="+mn-ea"/>
                <a:cs typeface="+mn-ea"/>
                <a:sym typeface="+mn-lt"/>
              </a:rPr>
              <a:t>NWPU VHR-10</a:t>
            </a:r>
            <a:r>
              <a:rPr lang="zh-CN" altLang="en-US" sz="1400" dirty="0">
                <a:solidFill>
                  <a:schemeClr val="bg1"/>
                </a:solidFill>
                <a:latin typeface="+mn-lt"/>
                <a:ea typeface="+mn-ea"/>
                <a:cs typeface="+mn-ea"/>
                <a:sym typeface="+mn-lt"/>
              </a:rPr>
              <a:t>公开数据集，为西北工业大学发布的航天遥感目标检测数据集，共有</a:t>
            </a:r>
            <a:r>
              <a:rPr lang="en-US" altLang="zh-CN" sz="1400" dirty="0">
                <a:solidFill>
                  <a:schemeClr val="bg1"/>
                </a:solidFill>
                <a:latin typeface="+mn-lt"/>
                <a:ea typeface="+mn-ea"/>
                <a:cs typeface="+mn-ea"/>
                <a:sym typeface="+mn-lt"/>
              </a:rPr>
              <a:t>800</a:t>
            </a:r>
            <a:r>
              <a:rPr lang="zh-CN" altLang="en-US" sz="1400" dirty="0">
                <a:solidFill>
                  <a:schemeClr val="bg1"/>
                </a:solidFill>
                <a:latin typeface="+mn-lt"/>
                <a:ea typeface="+mn-ea"/>
                <a:cs typeface="+mn-ea"/>
                <a:sym typeface="+mn-lt"/>
              </a:rPr>
              <a:t>张超高分辨率遥感图像，其中包含目标的</a:t>
            </a:r>
            <a:r>
              <a:rPr lang="en-US" altLang="zh-CN" sz="1400" dirty="0">
                <a:solidFill>
                  <a:schemeClr val="bg1"/>
                </a:solidFill>
                <a:latin typeface="+mn-lt"/>
                <a:ea typeface="+mn-ea"/>
                <a:cs typeface="+mn-ea"/>
                <a:sym typeface="+mn-lt"/>
              </a:rPr>
              <a:t>650</a:t>
            </a:r>
            <a:r>
              <a:rPr lang="zh-CN" altLang="en-US" sz="1400" dirty="0">
                <a:solidFill>
                  <a:schemeClr val="bg1"/>
                </a:solidFill>
                <a:latin typeface="+mn-lt"/>
                <a:ea typeface="+mn-ea"/>
                <a:cs typeface="+mn-ea"/>
                <a:sym typeface="+mn-lt"/>
              </a:rPr>
              <a:t>张，背景图像</a:t>
            </a:r>
            <a:r>
              <a:rPr lang="en-US" altLang="zh-CN" sz="1400" dirty="0">
                <a:solidFill>
                  <a:schemeClr val="bg1"/>
                </a:solidFill>
                <a:latin typeface="+mn-lt"/>
                <a:ea typeface="+mn-ea"/>
                <a:cs typeface="+mn-ea"/>
                <a:sym typeface="+mn-lt"/>
              </a:rPr>
              <a:t>150</a:t>
            </a:r>
            <a:r>
              <a:rPr lang="zh-CN" altLang="en-US" sz="1400" dirty="0">
                <a:solidFill>
                  <a:schemeClr val="bg1"/>
                </a:solidFill>
                <a:latin typeface="+mn-lt"/>
                <a:ea typeface="+mn-ea"/>
                <a:cs typeface="+mn-ea"/>
                <a:sym typeface="+mn-lt"/>
              </a:rPr>
              <a:t>张，地面目标包括：飞机、舰船、油罐、棒球场、网球场、篮球场、田径场、港口、桥梁、车辆</a:t>
            </a:r>
            <a:r>
              <a:rPr lang="en-US" altLang="zh-CN" sz="1400" dirty="0">
                <a:solidFill>
                  <a:schemeClr val="bg1"/>
                </a:solidFill>
                <a:latin typeface="+mn-lt"/>
                <a:ea typeface="+mn-ea"/>
                <a:cs typeface="+mn-ea"/>
                <a:sym typeface="+mn-lt"/>
              </a:rPr>
              <a:t>10</a:t>
            </a:r>
            <a:r>
              <a:rPr lang="zh-CN" altLang="en-US" sz="1400" dirty="0">
                <a:solidFill>
                  <a:schemeClr val="bg1"/>
                </a:solidFill>
                <a:latin typeface="+mn-lt"/>
                <a:ea typeface="+mn-ea"/>
                <a:cs typeface="+mn-ea"/>
                <a:sym typeface="+mn-lt"/>
              </a:rPr>
              <a:t>个类别，也可用于无人机视角下的目标检测。</a:t>
            </a:r>
          </a:p>
        </p:txBody>
      </p:sp>
      <p:pic>
        <p:nvPicPr>
          <p:cNvPr id="12" name="图片 11">
            <a:extLst>
              <a:ext uri="{FF2B5EF4-FFF2-40B4-BE49-F238E27FC236}">
                <a16:creationId xmlns:a16="http://schemas.microsoft.com/office/drawing/2014/main" id="{2EBD8554-39DC-032C-3BC3-000E2A9F3997}"/>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7941"/>
          <a:stretch/>
        </p:blipFill>
        <p:spPr>
          <a:xfrm>
            <a:off x="973664" y="1980092"/>
            <a:ext cx="2963335" cy="1879601"/>
          </a:xfrm>
          <a:prstGeom prst="rect">
            <a:avLst/>
          </a:prstGeom>
        </p:spPr>
      </p:pic>
      <p:pic>
        <p:nvPicPr>
          <p:cNvPr id="14" name="图片 13">
            <a:extLst>
              <a:ext uri="{FF2B5EF4-FFF2-40B4-BE49-F238E27FC236}">
                <a16:creationId xmlns:a16="http://schemas.microsoft.com/office/drawing/2014/main" id="{326F07F2-E3AB-8207-DDED-048DCBA31874}"/>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2729"/>
          <a:stretch/>
        </p:blipFill>
        <p:spPr>
          <a:xfrm>
            <a:off x="4097866" y="1980093"/>
            <a:ext cx="2963332" cy="1879600"/>
          </a:xfrm>
          <a:prstGeom prst="rect">
            <a:avLst/>
          </a:prstGeom>
        </p:spPr>
      </p:pic>
      <p:pic>
        <p:nvPicPr>
          <p:cNvPr id="16" name="图片 15">
            <a:extLst>
              <a:ext uri="{FF2B5EF4-FFF2-40B4-BE49-F238E27FC236}">
                <a16:creationId xmlns:a16="http://schemas.microsoft.com/office/drawing/2014/main" id="{34079331-5659-EB90-5B8A-FF1B14555652}"/>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t="3197"/>
          <a:stretch/>
        </p:blipFill>
        <p:spPr>
          <a:xfrm>
            <a:off x="973665" y="4007303"/>
            <a:ext cx="2963334" cy="1879601"/>
          </a:xfrm>
          <a:prstGeom prst="rect">
            <a:avLst/>
          </a:prstGeom>
        </p:spPr>
      </p:pic>
      <p:pic>
        <p:nvPicPr>
          <p:cNvPr id="18" name="图片 17">
            <a:extLst>
              <a:ext uri="{FF2B5EF4-FFF2-40B4-BE49-F238E27FC236}">
                <a16:creationId xmlns:a16="http://schemas.microsoft.com/office/drawing/2014/main" id="{DB05CB00-DBAF-57C1-168B-ECAFA5211446}"/>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r="4329"/>
          <a:stretch/>
        </p:blipFill>
        <p:spPr>
          <a:xfrm>
            <a:off x="4097865" y="4007305"/>
            <a:ext cx="2963333" cy="187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ACCE8D34-AB0A-5A94-7C1E-A8C979572E2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0277" b="7972"/>
          <a:stretch/>
        </p:blipFill>
        <p:spPr>
          <a:xfrm>
            <a:off x="-1" y="-1"/>
            <a:ext cx="4716379" cy="6858001"/>
          </a:xfrm>
          <a:prstGeom prst="rect">
            <a:avLst/>
          </a:prstGeom>
        </p:spPr>
      </p:pic>
      <p:sp>
        <p:nvSpPr>
          <p:cNvPr id="5" name="矩形 4"/>
          <p:cNvSpPr/>
          <p:nvPr/>
        </p:nvSpPr>
        <p:spPr>
          <a:xfrm>
            <a:off x="1463040" y="3792354"/>
            <a:ext cx="10530038" cy="2310063"/>
          </a:xfrm>
          <a:prstGeom prst="rect">
            <a:avLst/>
          </a:prstGeom>
          <a:solidFill>
            <a:srgbClr val="608274">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6" name="1"/>
          <p:cNvSpPr txBox="1">
            <a:spLocks noChangeArrowheads="1"/>
          </p:cNvSpPr>
          <p:nvPr/>
        </p:nvSpPr>
        <p:spPr bwMode="auto">
          <a:xfrm flipH="1">
            <a:off x="1737068" y="4412216"/>
            <a:ext cx="321071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en-US" altLang="zh-CN" b="1" dirty="0">
                <a:solidFill>
                  <a:schemeClr val="bg1"/>
                </a:solidFill>
                <a:latin typeface="+mn-lt"/>
                <a:ea typeface="+mn-ea"/>
                <a:cs typeface="+mn-ea"/>
                <a:sym typeface="+mn-lt"/>
              </a:rPr>
              <a:t>1.</a:t>
            </a:r>
            <a:r>
              <a:rPr lang="zh-CN" altLang="en-US" b="1" dirty="0">
                <a:solidFill>
                  <a:schemeClr val="bg1"/>
                </a:solidFill>
                <a:latin typeface="+mn-lt"/>
                <a:ea typeface="+mn-ea"/>
                <a:cs typeface="+mn-ea"/>
                <a:sym typeface="+mn-lt"/>
              </a:rPr>
              <a:t>构建和处理数据集</a:t>
            </a:r>
            <a:endParaRPr lang="en-US" altLang="zh-CN" b="1" dirty="0">
              <a:solidFill>
                <a:schemeClr val="bg1"/>
              </a:solidFill>
              <a:latin typeface="+mn-lt"/>
              <a:ea typeface="+mn-ea"/>
              <a:cs typeface="+mn-ea"/>
              <a:sym typeface="+mn-lt"/>
            </a:endParaRPr>
          </a:p>
        </p:txBody>
      </p:sp>
      <p:sp>
        <p:nvSpPr>
          <p:cNvPr id="7" name="1"/>
          <p:cNvSpPr txBox="1">
            <a:spLocks noChangeArrowheads="1"/>
          </p:cNvSpPr>
          <p:nvPr/>
        </p:nvSpPr>
        <p:spPr bwMode="auto">
          <a:xfrm flipH="1">
            <a:off x="1737069" y="4709506"/>
            <a:ext cx="3066159" cy="935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50000"/>
              </a:lnSpc>
            </a:pPr>
            <a:r>
              <a:rPr lang="zh-CN" altLang="en-US" sz="1400" dirty="0">
                <a:solidFill>
                  <a:schemeClr val="bg1"/>
                </a:solidFill>
                <a:latin typeface="+mn-lt"/>
                <a:ea typeface="+mn-ea"/>
                <a:cs typeface="+mn-ea"/>
                <a:sym typeface="+mn-lt"/>
              </a:rPr>
              <a:t>         配置</a:t>
            </a:r>
            <a:r>
              <a:rPr lang="en-US" altLang="zh-CN" sz="1400" dirty="0">
                <a:solidFill>
                  <a:schemeClr val="bg1"/>
                </a:solidFill>
                <a:latin typeface="+mn-lt"/>
                <a:ea typeface="+mn-ea"/>
                <a:cs typeface="+mn-ea"/>
                <a:sym typeface="+mn-lt"/>
              </a:rPr>
              <a:t>NWPU VHR-10</a:t>
            </a:r>
            <a:r>
              <a:rPr lang="zh-CN" altLang="en-US" sz="1400" dirty="0">
                <a:solidFill>
                  <a:schemeClr val="bg1"/>
                </a:solidFill>
                <a:latin typeface="+mn-lt"/>
                <a:ea typeface="+mn-ea"/>
                <a:cs typeface="+mn-ea"/>
                <a:sym typeface="+mn-lt"/>
              </a:rPr>
              <a:t>数据集，利用数据增强技术，如旋转、缩放、裁剪等，扩充数据集规模，提高模型的泛化能力。</a:t>
            </a:r>
          </a:p>
        </p:txBody>
      </p:sp>
      <p:sp>
        <p:nvSpPr>
          <p:cNvPr id="8" name="1"/>
          <p:cNvSpPr txBox="1">
            <a:spLocks noChangeArrowheads="1"/>
          </p:cNvSpPr>
          <p:nvPr/>
        </p:nvSpPr>
        <p:spPr bwMode="auto">
          <a:xfrm flipH="1">
            <a:off x="5240157" y="4412216"/>
            <a:ext cx="23236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en-US" altLang="zh-CN" b="1" dirty="0">
                <a:solidFill>
                  <a:schemeClr val="bg1"/>
                </a:solidFill>
                <a:latin typeface="+mn-lt"/>
                <a:ea typeface="+mn-ea"/>
                <a:cs typeface="+mn-ea"/>
                <a:sym typeface="+mn-lt"/>
              </a:rPr>
              <a:t>2.</a:t>
            </a:r>
            <a:r>
              <a:rPr lang="zh-CN" altLang="en-US" b="1" dirty="0">
                <a:solidFill>
                  <a:schemeClr val="bg1"/>
                </a:solidFill>
                <a:latin typeface="+mn-lt"/>
                <a:ea typeface="+mn-ea"/>
                <a:cs typeface="+mn-ea"/>
                <a:sym typeface="+mn-lt"/>
              </a:rPr>
              <a:t>模型训练与评估</a:t>
            </a:r>
            <a:endParaRPr lang="en-US" altLang="zh-CN" b="1" dirty="0">
              <a:solidFill>
                <a:schemeClr val="bg1"/>
              </a:solidFill>
              <a:latin typeface="+mn-lt"/>
              <a:ea typeface="+mn-ea"/>
              <a:cs typeface="+mn-ea"/>
              <a:sym typeface="+mn-lt"/>
            </a:endParaRPr>
          </a:p>
        </p:txBody>
      </p:sp>
      <p:sp>
        <p:nvSpPr>
          <p:cNvPr id="9" name="1"/>
          <p:cNvSpPr txBox="1">
            <a:spLocks noChangeArrowheads="1"/>
          </p:cNvSpPr>
          <p:nvPr/>
        </p:nvSpPr>
        <p:spPr bwMode="auto">
          <a:xfrm flipH="1">
            <a:off x="5240159" y="4709506"/>
            <a:ext cx="3210715" cy="935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50000"/>
              </a:lnSpc>
            </a:pPr>
            <a:r>
              <a:rPr lang="zh-CN" altLang="en-US" sz="1400" dirty="0">
                <a:solidFill>
                  <a:schemeClr val="bg1"/>
                </a:solidFill>
                <a:latin typeface="+mn-lt"/>
                <a:ea typeface="+mn-ea"/>
                <a:cs typeface="+mn-ea"/>
                <a:sym typeface="+mn-lt"/>
              </a:rPr>
              <a:t>        配置</a:t>
            </a:r>
            <a:r>
              <a:rPr lang="en-US" altLang="zh-CN" sz="1400" dirty="0">
                <a:solidFill>
                  <a:schemeClr val="bg1"/>
                </a:solidFill>
                <a:latin typeface="+mn-lt"/>
                <a:ea typeface="+mn-ea"/>
                <a:cs typeface="+mn-ea"/>
                <a:sym typeface="+mn-lt"/>
              </a:rPr>
              <a:t>YOLOv8</a:t>
            </a:r>
            <a:r>
              <a:rPr lang="zh-CN" altLang="en-US" sz="1400" dirty="0">
                <a:solidFill>
                  <a:schemeClr val="bg1"/>
                </a:solidFill>
                <a:latin typeface="+mn-lt"/>
                <a:ea typeface="+mn-ea"/>
                <a:cs typeface="+mn-ea"/>
                <a:sym typeface="+mn-lt"/>
              </a:rPr>
              <a:t>模型，对数据集进行训练，得到适用于无人机空对地目标检测的模型，并对模型的性能进行评估。</a:t>
            </a:r>
          </a:p>
        </p:txBody>
      </p:sp>
      <p:sp>
        <p:nvSpPr>
          <p:cNvPr id="10" name="1"/>
          <p:cNvSpPr txBox="1">
            <a:spLocks noChangeArrowheads="1"/>
          </p:cNvSpPr>
          <p:nvPr/>
        </p:nvSpPr>
        <p:spPr bwMode="auto">
          <a:xfrm flipH="1">
            <a:off x="8887805" y="4412216"/>
            <a:ext cx="19746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en-US" altLang="zh-CN" b="1" dirty="0">
                <a:solidFill>
                  <a:schemeClr val="bg1"/>
                </a:solidFill>
                <a:latin typeface="+mn-lt"/>
                <a:ea typeface="+mn-ea"/>
                <a:cs typeface="+mn-ea"/>
                <a:sym typeface="+mn-lt"/>
              </a:rPr>
              <a:t>3.</a:t>
            </a:r>
            <a:r>
              <a:rPr lang="zh-CN" altLang="en-US" b="1" dirty="0">
                <a:solidFill>
                  <a:schemeClr val="bg1"/>
                </a:solidFill>
                <a:latin typeface="+mn-lt"/>
                <a:ea typeface="+mn-ea"/>
                <a:cs typeface="+mn-ea"/>
                <a:sym typeface="+mn-lt"/>
              </a:rPr>
              <a:t>模型预测</a:t>
            </a:r>
            <a:endParaRPr lang="en-US" altLang="zh-CN" b="1" dirty="0">
              <a:solidFill>
                <a:schemeClr val="bg1"/>
              </a:solidFill>
              <a:latin typeface="+mn-lt"/>
              <a:ea typeface="+mn-ea"/>
              <a:cs typeface="+mn-ea"/>
              <a:sym typeface="+mn-lt"/>
            </a:endParaRPr>
          </a:p>
        </p:txBody>
      </p:sp>
      <p:sp>
        <p:nvSpPr>
          <p:cNvPr id="11" name="1"/>
          <p:cNvSpPr txBox="1">
            <a:spLocks noChangeArrowheads="1"/>
          </p:cNvSpPr>
          <p:nvPr/>
        </p:nvSpPr>
        <p:spPr bwMode="auto">
          <a:xfrm flipH="1">
            <a:off x="8887802" y="4709506"/>
            <a:ext cx="2907123" cy="935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50000"/>
              </a:lnSpc>
            </a:pPr>
            <a:r>
              <a:rPr lang="zh-CN" altLang="en-US" sz="1400" dirty="0">
                <a:solidFill>
                  <a:schemeClr val="bg1"/>
                </a:solidFill>
                <a:latin typeface="+mn-lt"/>
                <a:ea typeface="+mn-ea"/>
                <a:cs typeface="+mn-ea"/>
                <a:sym typeface="+mn-lt"/>
              </a:rPr>
              <a:t>         在不同场景下对算法进行测试，分析算法在不同光照、遮挡、角度等条件下的表现。</a:t>
            </a:r>
          </a:p>
        </p:txBody>
      </p:sp>
      <p:sp>
        <p:nvSpPr>
          <p:cNvPr id="13" name="1"/>
          <p:cNvSpPr txBox="1">
            <a:spLocks noChangeArrowheads="1"/>
          </p:cNvSpPr>
          <p:nvPr/>
        </p:nvSpPr>
        <p:spPr bwMode="auto">
          <a:xfrm>
            <a:off x="5669937" y="1921402"/>
            <a:ext cx="5687874" cy="1258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50000"/>
              </a:lnSpc>
            </a:pPr>
            <a:r>
              <a:rPr lang="zh-CN" altLang="en-US" sz="1400" dirty="0">
                <a:solidFill>
                  <a:schemeClr val="tx1">
                    <a:lumMod val="65000"/>
                    <a:lumOff val="35000"/>
                  </a:schemeClr>
                </a:solidFill>
                <a:latin typeface="+mn-lt"/>
                <a:ea typeface="+mn-ea"/>
                <a:cs typeface="+mn-ea"/>
              </a:rPr>
              <a:t>         针对空对地目标检测的特性，从网络结构、损失函数、训练策略等方面对</a:t>
            </a:r>
            <a:r>
              <a:rPr lang="en-US" altLang="zh-CN" sz="1400" dirty="0">
                <a:solidFill>
                  <a:schemeClr val="tx1">
                    <a:lumMod val="65000"/>
                    <a:lumOff val="35000"/>
                  </a:schemeClr>
                </a:solidFill>
                <a:latin typeface="+mn-lt"/>
                <a:ea typeface="+mn-ea"/>
                <a:cs typeface="+mn-ea"/>
              </a:rPr>
              <a:t>YOLOv8</a:t>
            </a:r>
            <a:r>
              <a:rPr lang="zh-CN" altLang="en-US" sz="1400" dirty="0">
                <a:solidFill>
                  <a:schemeClr val="tx1">
                    <a:lumMod val="65000"/>
                    <a:lumOff val="35000"/>
                  </a:schemeClr>
                </a:solidFill>
                <a:latin typeface="+mn-lt"/>
                <a:ea typeface="+mn-ea"/>
                <a:cs typeface="+mn-ea"/>
              </a:rPr>
              <a:t>算法进行优化和改进，提升检测精度和速度。</a:t>
            </a:r>
            <a:endParaRPr lang="en-US" altLang="zh-CN" sz="1400" dirty="0">
              <a:solidFill>
                <a:schemeClr val="tx1">
                  <a:lumMod val="65000"/>
                  <a:lumOff val="35000"/>
                </a:schemeClr>
              </a:solidFill>
              <a:latin typeface="+mn-lt"/>
              <a:ea typeface="+mn-ea"/>
              <a:cs typeface="+mn-ea"/>
            </a:endParaRPr>
          </a:p>
          <a:p>
            <a:pPr>
              <a:lnSpc>
                <a:spcPct val="150000"/>
              </a:lnSpc>
            </a:pPr>
            <a:r>
              <a:rPr lang="zh-CN" altLang="en-US" sz="1400" dirty="0">
                <a:solidFill>
                  <a:schemeClr val="tx1">
                    <a:lumMod val="65000"/>
                    <a:lumOff val="35000"/>
                  </a:schemeClr>
                </a:solidFill>
                <a:latin typeface="+mn-lt"/>
                <a:ea typeface="+mn-ea"/>
                <a:cs typeface="+mn-ea"/>
                <a:sym typeface="+mn-lt"/>
              </a:rPr>
              <a:t>         同时，本项目可以结合</a:t>
            </a:r>
            <a:r>
              <a:rPr lang="en-US" altLang="zh-CN" sz="1400" dirty="0" err="1">
                <a:solidFill>
                  <a:schemeClr val="tx1">
                    <a:lumMod val="65000"/>
                    <a:lumOff val="35000"/>
                  </a:schemeClr>
                </a:solidFill>
                <a:latin typeface="+mn-lt"/>
                <a:ea typeface="+mn-ea"/>
                <a:cs typeface="+mn-ea"/>
                <a:sym typeface="+mn-lt"/>
              </a:rPr>
              <a:t>pyqt</a:t>
            </a:r>
            <a:r>
              <a:rPr lang="zh-CN" altLang="en-US" sz="1400" dirty="0">
                <a:solidFill>
                  <a:schemeClr val="tx1">
                    <a:lumMod val="65000"/>
                    <a:lumOff val="35000"/>
                  </a:schemeClr>
                </a:solidFill>
                <a:latin typeface="+mn-lt"/>
                <a:ea typeface="+mn-ea"/>
                <a:cs typeface="+mn-ea"/>
                <a:sym typeface="+mn-lt"/>
              </a:rPr>
              <a:t>等工具，不局限于图片检测，实现视频的实时监测。</a:t>
            </a:r>
          </a:p>
        </p:txBody>
      </p:sp>
      <p:sp>
        <p:nvSpPr>
          <p:cNvPr id="16" name="文本框 15"/>
          <p:cNvSpPr txBox="1"/>
          <p:nvPr/>
        </p:nvSpPr>
        <p:spPr>
          <a:xfrm>
            <a:off x="5580498" y="1503957"/>
            <a:ext cx="3479086" cy="307777"/>
          </a:xfrm>
          <a:prstGeom prst="rect">
            <a:avLst/>
          </a:prstGeom>
          <a:noFill/>
        </p:spPr>
        <p:txBody>
          <a:bodyPr wrap="square" rtlCol="0">
            <a:spAutoFit/>
          </a:bodyPr>
          <a:lstStyle/>
          <a:p>
            <a:pPr lvl="0">
              <a:defRPr/>
            </a:pPr>
            <a:r>
              <a:rPr lang="en-US" altLang="zh-CN" sz="1400" dirty="0">
                <a:solidFill>
                  <a:prstClr val="white">
                    <a:lumMod val="65000"/>
                  </a:prstClr>
                </a:solidFill>
                <a:cs typeface="+mn-ea"/>
                <a:sym typeface="+mn-lt"/>
              </a:rPr>
              <a:t>Research content and possible improvements</a:t>
            </a:r>
          </a:p>
        </p:txBody>
      </p:sp>
      <p:sp>
        <p:nvSpPr>
          <p:cNvPr id="17" name="PA_文本框 2"/>
          <p:cNvSpPr txBox="1"/>
          <p:nvPr>
            <p:custDataLst>
              <p:tags r:id="rId1"/>
            </p:custDataLst>
          </p:nvPr>
        </p:nvSpPr>
        <p:spPr>
          <a:xfrm>
            <a:off x="5556066" y="936082"/>
            <a:ext cx="3895009" cy="641586"/>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lvl="0">
              <a:defRPr/>
            </a:pPr>
            <a:r>
              <a:rPr lang="zh-CN" altLang="en-US" sz="3200" dirty="0">
                <a:solidFill>
                  <a:srgbClr val="608274"/>
                </a:solidFill>
                <a:latin typeface="+mn-lt"/>
                <a:ea typeface="+mn-ea"/>
                <a:cs typeface="+mn-ea"/>
                <a:sym typeface="+mn-lt"/>
              </a:rPr>
              <a:t>研究内容与可能改进</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88516" y="1202912"/>
            <a:ext cx="2614967" cy="307777"/>
          </a:xfrm>
          <a:prstGeom prst="rect">
            <a:avLst/>
          </a:prstGeom>
          <a:noFill/>
        </p:spPr>
        <p:txBody>
          <a:bodyPr wrap="square" rtlCol="0">
            <a:spAutoFit/>
          </a:bodyPr>
          <a:lstStyle/>
          <a:p>
            <a:pPr algn="ctr">
              <a:defRPr/>
            </a:pPr>
            <a:r>
              <a:rPr lang="en-US" altLang="zh-CN" sz="1400" dirty="0">
                <a:solidFill>
                  <a:prstClr val="white">
                    <a:lumMod val="65000"/>
                  </a:prstClr>
                </a:solidFill>
                <a:cs typeface="+mn-ea"/>
                <a:sym typeface="+mn-lt"/>
              </a:rPr>
              <a:t>Implementation steps</a:t>
            </a:r>
          </a:p>
        </p:txBody>
      </p:sp>
      <p:sp>
        <p:nvSpPr>
          <p:cNvPr id="3" name="PA_文本框 2"/>
          <p:cNvSpPr txBox="1"/>
          <p:nvPr>
            <p:custDataLst>
              <p:tags r:id="rId1"/>
            </p:custDataLst>
          </p:nvPr>
        </p:nvSpPr>
        <p:spPr>
          <a:xfrm>
            <a:off x="4644816" y="644662"/>
            <a:ext cx="2902367" cy="641586"/>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defRPr/>
            </a:pPr>
            <a:r>
              <a:rPr lang="zh-CN" altLang="en-US" sz="3200" dirty="0">
                <a:solidFill>
                  <a:srgbClr val="608274"/>
                </a:solidFill>
                <a:latin typeface="+mn-lt"/>
                <a:ea typeface="+mn-ea"/>
                <a:cs typeface="+mn-ea"/>
                <a:sym typeface="+mn-lt"/>
              </a:rPr>
              <a:t>具体实现步骤</a:t>
            </a:r>
          </a:p>
        </p:txBody>
      </p:sp>
      <p:cxnSp>
        <p:nvCxnSpPr>
          <p:cNvPr id="4" name="直接连接符 3"/>
          <p:cNvCxnSpPr/>
          <p:nvPr/>
        </p:nvCxnSpPr>
        <p:spPr>
          <a:xfrm flipH="1">
            <a:off x="7440742" y="2712699"/>
            <a:ext cx="1" cy="81807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4745869" y="4282026"/>
            <a:ext cx="0" cy="818340"/>
          </a:xfrm>
          <a:prstGeom prst="line">
            <a:avLst/>
          </a:prstGeom>
          <a:solidFill>
            <a:srgbClr val="375BA5"/>
          </a:solidFill>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2050246" y="2712695"/>
            <a:ext cx="1" cy="818073"/>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flipV="1">
            <a:off x="10143304" y="4282030"/>
            <a:ext cx="1" cy="818341"/>
          </a:xfrm>
          <a:prstGeom prst="line">
            <a:avLst/>
          </a:prstGeom>
          <a:solidFill>
            <a:srgbClr val="375BA5"/>
          </a:solidFill>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7216498" y="2323087"/>
            <a:ext cx="446918" cy="446916"/>
          </a:xfrm>
          <a:prstGeom prst="ellipse">
            <a:avLst/>
          </a:prstGeom>
          <a:solidFill>
            <a:srgbClr val="3E5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9" name="椭圆 8"/>
          <p:cNvSpPr/>
          <p:nvPr/>
        </p:nvSpPr>
        <p:spPr>
          <a:xfrm flipV="1">
            <a:off x="4521626" y="5017661"/>
            <a:ext cx="446920" cy="446918"/>
          </a:xfrm>
          <a:prstGeom prst="ellipse">
            <a:avLst/>
          </a:prstGeom>
          <a:solidFill>
            <a:srgbClr val="E5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0" name="椭圆 9"/>
          <p:cNvSpPr/>
          <p:nvPr/>
        </p:nvSpPr>
        <p:spPr>
          <a:xfrm>
            <a:off x="1826004" y="2323083"/>
            <a:ext cx="446916" cy="446916"/>
          </a:xfrm>
          <a:prstGeom prst="ellipse">
            <a:avLst/>
          </a:prstGeom>
          <a:solidFill>
            <a:srgbClr val="60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1" name="文本框 42"/>
          <p:cNvSpPr txBox="1"/>
          <p:nvPr/>
        </p:nvSpPr>
        <p:spPr>
          <a:xfrm>
            <a:off x="1846958" y="2384097"/>
            <a:ext cx="389850" cy="338554"/>
          </a:xfrm>
          <a:prstGeom prst="rect">
            <a:avLst/>
          </a:prstGeom>
          <a:noFill/>
        </p:spPr>
        <p:txBody>
          <a:bodyPr wrap="none" rtlCol="0">
            <a:spAutoFit/>
          </a:bodyPr>
          <a:lstStyle/>
          <a:p>
            <a:pPr algn="ctr" defTabSz="1219200"/>
            <a:r>
              <a:rPr lang="en-US" altLang="zh-CN" sz="1600" b="1" dirty="0">
                <a:solidFill>
                  <a:prstClr val="white"/>
                </a:solidFill>
                <a:cs typeface="+mn-ea"/>
                <a:sym typeface="+mn-lt"/>
              </a:rPr>
              <a:t>01</a:t>
            </a:r>
            <a:endParaRPr lang="zh-CN" altLang="en-US" sz="1600" b="1" dirty="0">
              <a:solidFill>
                <a:prstClr val="white"/>
              </a:solidFill>
              <a:cs typeface="+mn-ea"/>
              <a:sym typeface="+mn-lt"/>
            </a:endParaRPr>
          </a:p>
        </p:txBody>
      </p:sp>
      <p:sp>
        <p:nvSpPr>
          <p:cNvPr id="12" name="五边形 11"/>
          <p:cNvSpPr/>
          <p:nvPr/>
        </p:nvSpPr>
        <p:spPr>
          <a:xfrm rot="16200000">
            <a:off x="1680585" y="2375137"/>
            <a:ext cx="737770" cy="2703733"/>
          </a:xfrm>
          <a:prstGeom prst="homePlate">
            <a:avLst>
              <a:gd name="adj" fmla="val 48709"/>
            </a:avLst>
          </a:prstGeom>
          <a:solidFill>
            <a:srgbClr val="60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13" name="五边形 12"/>
          <p:cNvSpPr/>
          <p:nvPr/>
        </p:nvSpPr>
        <p:spPr>
          <a:xfrm rot="16200000">
            <a:off x="7071077" y="2375136"/>
            <a:ext cx="737770" cy="2703733"/>
          </a:xfrm>
          <a:prstGeom prst="homePlate">
            <a:avLst>
              <a:gd name="adj" fmla="val 48709"/>
            </a:avLst>
          </a:prstGeom>
          <a:solidFill>
            <a:srgbClr val="3E5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4" name="五边形 13"/>
          <p:cNvSpPr/>
          <p:nvPr/>
        </p:nvSpPr>
        <p:spPr>
          <a:xfrm rot="5400000" flipV="1">
            <a:off x="4376179" y="2733295"/>
            <a:ext cx="737770" cy="2703733"/>
          </a:xfrm>
          <a:prstGeom prst="homePlate">
            <a:avLst>
              <a:gd name="adj" fmla="val 48709"/>
            </a:avLst>
          </a:prstGeom>
          <a:solidFill>
            <a:srgbClr val="E5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5" name="五边形 14"/>
          <p:cNvSpPr/>
          <p:nvPr/>
        </p:nvSpPr>
        <p:spPr>
          <a:xfrm rot="5400000" flipV="1">
            <a:off x="9773642" y="2733295"/>
            <a:ext cx="737770" cy="2703733"/>
          </a:xfrm>
          <a:prstGeom prst="homePlate">
            <a:avLst>
              <a:gd name="adj" fmla="val 48709"/>
            </a:avLst>
          </a:prstGeom>
          <a:solidFill>
            <a:srgbClr val="D6C7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6" name="椭圆 15"/>
          <p:cNvSpPr/>
          <p:nvPr/>
        </p:nvSpPr>
        <p:spPr>
          <a:xfrm flipV="1">
            <a:off x="9919061" y="5017665"/>
            <a:ext cx="446918" cy="446918"/>
          </a:xfrm>
          <a:prstGeom prst="ellipse">
            <a:avLst/>
          </a:prstGeom>
          <a:solidFill>
            <a:srgbClr val="D6C7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7" name="文本框 42"/>
          <p:cNvSpPr txBox="1"/>
          <p:nvPr/>
        </p:nvSpPr>
        <p:spPr>
          <a:xfrm>
            <a:off x="4538627" y="5068666"/>
            <a:ext cx="393056" cy="338554"/>
          </a:xfrm>
          <a:prstGeom prst="rect">
            <a:avLst/>
          </a:prstGeom>
          <a:noFill/>
        </p:spPr>
        <p:txBody>
          <a:bodyPr wrap="none" rtlCol="0">
            <a:spAutoFit/>
          </a:bodyPr>
          <a:lstStyle/>
          <a:p>
            <a:pPr algn="ctr" defTabSz="1219200"/>
            <a:r>
              <a:rPr lang="en-US" altLang="zh-CN" sz="1600" b="1" dirty="0">
                <a:solidFill>
                  <a:prstClr val="white"/>
                </a:solidFill>
                <a:cs typeface="+mn-ea"/>
                <a:sym typeface="+mn-lt"/>
              </a:rPr>
              <a:t>02</a:t>
            </a:r>
            <a:endParaRPr lang="zh-CN" altLang="en-US" sz="1600" b="1" dirty="0">
              <a:solidFill>
                <a:prstClr val="white"/>
              </a:solidFill>
              <a:cs typeface="+mn-ea"/>
              <a:sym typeface="+mn-lt"/>
            </a:endParaRPr>
          </a:p>
        </p:txBody>
      </p:sp>
      <p:sp>
        <p:nvSpPr>
          <p:cNvPr id="18" name="文本框 42"/>
          <p:cNvSpPr txBox="1"/>
          <p:nvPr/>
        </p:nvSpPr>
        <p:spPr>
          <a:xfrm>
            <a:off x="7241385" y="2380528"/>
            <a:ext cx="389850" cy="338554"/>
          </a:xfrm>
          <a:prstGeom prst="rect">
            <a:avLst/>
          </a:prstGeom>
          <a:noFill/>
        </p:spPr>
        <p:txBody>
          <a:bodyPr wrap="none" rtlCol="0">
            <a:spAutoFit/>
          </a:bodyPr>
          <a:lstStyle/>
          <a:p>
            <a:pPr algn="ctr" defTabSz="1219200"/>
            <a:r>
              <a:rPr lang="en-US" altLang="zh-CN" sz="1600" b="1" dirty="0">
                <a:solidFill>
                  <a:prstClr val="white"/>
                </a:solidFill>
                <a:cs typeface="+mn-ea"/>
                <a:sym typeface="+mn-lt"/>
              </a:rPr>
              <a:t>03</a:t>
            </a:r>
            <a:endParaRPr lang="zh-CN" altLang="en-US" sz="1600" b="1" dirty="0">
              <a:solidFill>
                <a:prstClr val="white"/>
              </a:solidFill>
              <a:cs typeface="+mn-ea"/>
              <a:sym typeface="+mn-lt"/>
            </a:endParaRPr>
          </a:p>
        </p:txBody>
      </p:sp>
      <p:sp>
        <p:nvSpPr>
          <p:cNvPr id="19" name="文本框 42"/>
          <p:cNvSpPr txBox="1"/>
          <p:nvPr/>
        </p:nvSpPr>
        <p:spPr>
          <a:xfrm>
            <a:off x="9939445" y="5068666"/>
            <a:ext cx="389850" cy="338554"/>
          </a:xfrm>
          <a:prstGeom prst="rect">
            <a:avLst/>
          </a:prstGeom>
          <a:noFill/>
        </p:spPr>
        <p:txBody>
          <a:bodyPr wrap="none" rtlCol="0">
            <a:spAutoFit/>
          </a:bodyPr>
          <a:lstStyle/>
          <a:p>
            <a:pPr algn="ctr" defTabSz="1219200"/>
            <a:r>
              <a:rPr lang="en-US" altLang="zh-CN" sz="1600" b="1" dirty="0">
                <a:solidFill>
                  <a:prstClr val="white"/>
                </a:solidFill>
                <a:cs typeface="+mn-ea"/>
                <a:sym typeface="+mn-lt"/>
              </a:rPr>
              <a:t>04</a:t>
            </a:r>
            <a:endParaRPr lang="zh-CN" altLang="en-US" sz="1600" b="1" dirty="0">
              <a:solidFill>
                <a:prstClr val="white"/>
              </a:solidFill>
              <a:cs typeface="+mn-ea"/>
              <a:sym typeface="+mn-lt"/>
            </a:endParaRPr>
          </a:p>
        </p:txBody>
      </p:sp>
      <p:sp>
        <p:nvSpPr>
          <p:cNvPr id="20" name="1"/>
          <p:cNvSpPr txBox="1">
            <a:spLocks noChangeArrowheads="1"/>
          </p:cNvSpPr>
          <p:nvPr/>
        </p:nvSpPr>
        <p:spPr bwMode="auto">
          <a:xfrm>
            <a:off x="1575340" y="4427105"/>
            <a:ext cx="96270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spcBef>
                <a:spcPct val="20000"/>
              </a:spcBef>
            </a:pPr>
            <a:r>
              <a:rPr lang="zh-CN" altLang="en-US" sz="1600" b="1" dirty="0">
                <a:solidFill>
                  <a:prstClr val="black">
                    <a:lumMod val="65000"/>
                    <a:lumOff val="35000"/>
                  </a:prstClr>
                </a:solidFill>
                <a:latin typeface="+mn-lt"/>
                <a:ea typeface="+mn-ea"/>
                <a:cs typeface="+mn-ea"/>
                <a:sym typeface="+mn-lt"/>
              </a:rPr>
              <a:t>搜集数据</a:t>
            </a:r>
            <a:endParaRPr lang="en-US" altLang="zh-CN" sz="1600" b="1" dirty="0">
              <a:solidFill>
                <a:prstClr val="black">
                  <a:lumMod val="65000"/>
                  <a:lumOff val="35000"/>
                </a:prstClr>
              </a:solidFill>
              <a:latin typeface="+mn-lt"/>
              <a:ea typeface="+mn-ea"/>
              <a:cs typeface="+mn-ea"/>
              <a:sym typeface="+mn-lt"/>
            </a:endParaRPr>
          </a:p>
        </p:txBody>
      </p:sp>
      <p:sp>
        <p:nvSpPr>
          <p:cNvPr id="21" name="1"/>
          <p:cNvSpPr txBox="1">
            <a:spLocks noChangeArrowheads="1"/>
          </p:cNvSpPr>
          <p:nvPr/>
        </p:nvSpPr>
        <p:spPr bwMode="auto">
          <a:xfrm>
            <a:off x="884653" y="4767583"/>
            <a:ext cx="2305951" cy="611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50000"/>
              </a:lnSpc>
            </a:pPr>
            <a:r>
              <a:rPr lang="zh-CN" altLang="en-US" sz="1400" dirty="0">
                <a:solidFill>
                  <a:prstClr val="black">
                    <a:lumMod val="65000"/>
                    <a:lumOff val="35000"/>
                  </a:prstClr>
                </a:solidFill>
                <a:latin typeface="+mn-lt"/>
                <a:ea typeface="+mn-ea"/>
                <a:cs typeface="+mn-ea"/>
                <a:sym typeface="+mn-lt"/>
              </a:rPr>
              <a:t>分划手里的图片：</a:t>
            </a:r>
            <a:endParaRPr lang="en-US" altLang="zh-CN" sz="1400" dirty="0">
              <a:solidFill>
                <a:prstClr val="black">
                  <a:lumMod val="65000"/>
                  <a:lumOff val="35000"/>
                </a:prstClr>
              </a:solidFill>
              <a:latin typeface="+mn-lt"/>
              <a:ea typeface="+mn-ea"/>
              <a:cs typeface="+mn-ea"/>
              <a:sym typeface="+mn-lt"/>
            </a:endParaRPr>
          </a:p>
          <a:p>
            <a:pPr algn="ctr">
              <a:lnSpc>
                <a:spcPct val="150000"/>
              </a:lnSpc>
            </a:pPr>
            <a:r>
              <a:rPr lang="zh-CN" altLang="en-US" sz="1400" dirty="0">
                <a:solidFill>
                  <a:prstClr val="black">
                    <a:lumMod val="65000"/>
                    <a:lumOff val="35000"/>
                  </a:prstClr>
                </a:solidFill>
                <a:latin typeface="+mn-lt"/>
                <a:ea typeface="+mn-ea"/>
                <a:cs typeface="+mn-ea"/>
                <a:sym typeface="+mn-lt"/>
              </a:rPr>
              <a:t>训练集、验证集、测试集</a:t>
            </a:r>
            <a:endParaRPr lang="zh-CN" altLang="en-US" sz="1200" dirty="0">
              <a:solidFill>
                <a:prstClr val="black">
                  <a:lumMod val="65000"/>
                  <a:lumOff val="35000"/>
                </a:prstClr>
              </a:solidFill>
              <a:latin typeface="+mn-lt"/>
              <a:ea typeface="+mn-ea"/>
              <a:cs typeface="+mn-ea"/>
              <a:sym typeface="+mn-lt"/>
            </a:endParaRPr>
          </a:p>
        </p:txBody>
      </p:sp>
      <p:sp>
        <p:nvSpPr>
          <p:cNvPr id="22" name="1"/>
          <p:cNvSpPr txBox="1">
            <a:spLocks noChangeArrowheads="1"/>
          </p:cNvSpPr>
          <p:nvPr/>
        </p:nvSpPr>
        <p:spPr bwMode="auto">
          <a:xfrm>
            <a:off x="4157932" y="2047954"/>
            <a:ext cx="125226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spcBef>
                <a:spcPct val="20000"/>
              </a:spcBef>
            </a:pPr>
            <a:r>
              <a:rPr lang="zh-CN" altLang="en-US" sz="1600" b="1" dirty="0">
                <a:solidFill>
                  <a:prstClr val="black">
                    <a:lumMod val="65000"/>
                    <a:lumOff val="35000"/>
                  </a:prstClr>
                </a:solidFill>
                <a:latin typeface="+mn-lt"/>
                <a:ea typeface="+mn-ea"/>
                <a:cs typeface="+mn-ea"/>
                <a:sym typeface="+mn-lt"/>
              </a:rPr>
              <a:t>数据集处理</a:t>
            </a:r>
            <a:endParaRPr lang="en-US" altLang="zh-CN" sz="1600" b="1" dirty="0">
              <a:solidFill>
                <a:prstClr val="black">
                  <a:lumMod val="65000"/>
                  <a:lumOff val="35000"/>
                </a:prstClr>
              </a:solidFill>
              <a:latin typeface="+mn-lt"/>
              <a:ea typeface="+mn-ea"/>
              <a:cs typeface="+mn-ea"/>
              <a:sym typeface="+mn-lt"/>
            </a:endParaRPr>
          </a:p>
        </p:txBody>
      </p:sp>
      <p:sp>
        <p:nvSpPr>
          <p:cNvPr id="23" name="1"/>
          <p:cNvSpPr txBox="1">
            <a:spLocks noChangeArrowheads="1"/>
          </p:cNvSpPr>
          <p:nvPr/>
        </p:nvSpPr>
        <p:spPr bwMode="auto">
          <a:xfrm>
            <a:off x="3384361" y="2388432"/>
            <a:ext cx="2761288" cy="611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50000"/>
              </a:lnSpc>
            </a:pPr>
            <a:r>
              <a:rPr lang="zh-CN" altLang="en-US" sz="1400" dirty="0">
                <a:solidFill>
                  <a:prstClr val="black">
                    <a:lumMod val="65000"/>
                    <a:lumOff val="35000"/>
                  </a:prstClr>
                </a:solidFill>
                <a:latin typeface="+mn-lt"/>
                <a:ea typeface="+mn-ea"/>
                <a:cs typeface="+mn-ea"/>
                <a:sym typeface="+mn-lt"/>
              </a:rPr>
              <a:t>标注数据集</a:t>
            </a:r>
            <a:endParaRPr lang="en-US" altLang="zh-CN" sz="1400" dirty="0">
              <a:solidFill>
                <a:prstClr val="black">
                  <a:lumMod val="65000"/>
                  <a:lumOff val="35000"/>
                </a:prstClr>
              </a:solidFill>
              <a:latin typeface="+mn-lt"/>
              <a:ea typeface="+mn-ea"/>
              <a:cs typeface="+mn-ea"/>
              <a:sym typeface="+mn-lt"/>
            </a:endParaRPr>
          </a:p>
          <a:p>
            <a:pPr algn="ctr">
              <a:lnSpc>
                <a:spcPct val="150000"/>
              </a:lnSpc>
            </a:pPr>
            <a:r>
              <a:rPr lang="zh-CN" altLang="en-US" sz="1400" dirty="0">
                <a:solidFill>
                  <a:prstClr val="black">
                    <a:lumMod val="65000"/>
                    <a:lumOff val="35000"/>
                  </a:prstClr>
                </a:solidFill>
                <a:latin typeface="+mn-lt"/>
                <a:ea typeface="+mn-ea"/>
                <a:cs typeface="+mn-ea"/>
                <a:sym typeface="+mn-lt"/>
              </a:rPr>
              <a:t>使用</a:t>
            </a:r>
            <a:r>
              <a:rPr lang="en-US" altLang="zh-CN" sz="1400" dirty="0" err="1">
                <a:solidFill>
                  <a:prstClr val="black">
                    <a:lumMod val="65000"/>
                    <a:lumOff val="35000"/>
                  </a:prstClr>
                </a:solidFill>
                <a:latin typeface="+mn-lt"/>
                <a:ea typeface="+mn-ea"/>
                <a:cs typeface="+mn-ea"/>
                <a:sym typeface="+mn-lt"/>
              </a:rPr>
              <a:t>labellmg</a:t>
            </a:r>
            <a:r>
              <a:rPr lang="zh-CN" altLang="en-US" sz="1400" dirty="0">
                <a:solidFill>
                  <a:prstClr val="black">
                    <a:lumMod val="65000"/>
                    <a:lumOff val="35000"/>
                  </a:prstClr>
                </a:solidFill>
                <a:latin typeface="+mn-lt"/>
                <a:ea typeface="+mn-ea"/>
                <a:cs typeface="+mn-ea"/>
                <a:sym typeface="+mn-lt"/>
              </a:rPr>
              <a:t>或在线工具</a:t>
            </a:r>
            <a:r>
              <a:rPr lang="en-US" altLang="zh-CN" sz="1400" dirty="0" err="1">
                <a:solidFill>
                  <a:prstClr val="black">
                    <a:lumMod val="65000"/>
                    <a:lumOff val="35000"/>
                  </a:prstClr>
                </a:solidFill>
                <a:latin typeface="+mn-lt"/>
                <a:ea typeface="+mn-ea"/>
                <a:cs typeface="+mn-ea"/>
                <a:sym typeface="+mn-lt"/>
              </a:rPr>
              <a:t>roboflow</a:t>
            </a:r>
            <a:endParaRPr lang="zh-CN" altLang="en-US" sz="1400" dirty="0">
              <a:solidFill>
                <a:prstClr val="black">
                  <a:lumMod val="65000"/>
                  <a:lumOff val="35000"/>
                </a:prstClr>
              </a:solidFill>
              <a:latin typeface="+mn-lt"/>
              <a:ea typeface="+mn-ea"/>
              <a:cs typeface="+mn-ea"/>
              <a:sym typeface="+mn-lt"/>
            </a:endParaRPr>
          </a:p>
        </p:txBody>
      </p:sp>
      <p:sp>
        <p:nvSpPr>
          <p:cNvPr id="24" name="1"/>
          <p:cNvSpPr txBox="1">
            <a:spLocks noChangeArrowheads="1"/>
          </p:cNvSpPr>
          <p:nvPr/>
        </p:nvSpPr>
        <p:spPr bwMode="auto">
          <a:xfrm>
            <a:off x="6945990" y="4427105"/>
            <a:ext cx="96270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spcBef>
                <a:spcPct val="20000"/>
              </a:spcBef>
            </a:pPr>
            <a:r>
              <a:rPr lang="zh-CN" altLang="en-US" sz="1600" b="1" dirty="0">
                <a:solidFill>
                  <a:prstClr val="black">
                    <a:lumMod val="65000"/>
                    <a:lumOff val="35000"/>
                  </a:prstClr>
                </a:solidFill>
                <a:latin typeface="+mn-lt"/>
                <a:ea typeface="+mn-ea"/>
                <a:cs typeface="+mn-ea"/>
                <a:sym typeface="+mn-lt"/>
              </a:rPr>
              <a:t>模型配置</a:t>
            </a:r>
            <a:endParaRPr lang="en-US" altLang="zh-CN" sz="1600" b="1" dirty="0">
              <a:solidFill>
                <a:prstClr val="black">
                  <a:lumMod val="65000"/>
                  <a:lumOff val="35000"/>
                </a:prstClr>
              </a:solidFill>
              <a:latin typeface="+mn-lt"/>
              <a:ea typeface="+mn-ea"/>
              <a:cs typeface="+mn-ea"/>
              <a:sym typeface="+mn-lt"/>
            </a:endParaRPr>
          </a:p>
        </p:txBody>
      </p:sp>
      <p:sp>
        <p:nvSpPr>
          <p:cNvPr id="25" name="1"/>
          <p:cNvSpPr txBox="1">
            <a:spLocks noChangeArrowheads="1"/>
          </p:cNvSpPr>
          <p:nvPr/>
        </p:nvSpPr>
        <p:spPr bwMode="auto">
          <a:xfrm>
            <a:off x="5833878" y="4767583"/>
            <a:ext cx="3148802" cy="611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50000"/>
              </a:lnSpc>
            </a:pPr>
            <a:r>
              <a:rPr lang="zh-CN" altLang="en-US" sz="1400" dirty="0">
                <a:solidFill>
                  <a:prstClr val="black">
                    <a:lumMod val="65000"/>
                    <a:lumOff val="35000"/>
                  </a:prstClr>
                </a:solidFill>
                <a:latin typeface="+mn-lt"/>
                <a:ea typeface="+mn-ea"/>
                <a:cs typeface="+mn-ea"/>
                <a:sym typeface="+mn-lt"/>
              </a:rPr>
              <a:t>编写</a:t>
            </a:r>
            <a:r>
              <a:rPr lang="en-US" altLang="zh-CN" sz="1400" dirty="0" err="1">
                <a:solidFill>
                  <a:prstClr val="black">
                    <a:lumMod val="65000"/>
                    <a:lumOff val="35000"/>
                  </a:prstClr>
                </a:solidFill>
                <a:latin typeface="+mn-lt"/>
                <a:ea typeface="+mn-ea"/>
                <a:cs typeface="+mn-ea"/>
                <a:sym typeface="+mn-lt"/>
              </a:rPr>
              <a:t>yaml</a:t>
            </a:r>
            <a:r>
              <a:rPr lang="zh-CN" altLang="en-US" sz="1400" dirty="0">
                <a:solidFill>
                  <a:prstClr val="black">
                    <a:lumMod val="65000"/>
                    <a:lumOff val="35000"/>
                  </a:prstClr>
                </a:solidFill>
                <a:latin typeface="+mn-lt"/>
                <a:ea typeface="+mn-ea"/>
                <a:cs typeface="+mn-ea"/>
                <a:sym typeface="+mn-lt"/>
              </a:rPr>
              <a:t>文件</a:t>
            </a:r>
            <a:endParaRPr lang="en-US" altLang="zh-CN" sz="1400" dirty="0">
              <a:solidFill>
                <a:prstClr val="black">
                  <a:lumMod val="65000"/>
                  <a:lumOff val="35000"/>
                </a:prstClr>
              </a:solidFill>
              <a:latin typeface="+mn-lt"/>
              <a:ea typeface="+mn-ea"/>
              <a:cs typeface="+mn-ea"/>
              <a:sym typeface="+mn-lt"/>
            </a:endParaRPr>
          </a:p>
          <a:p>
            <a:pPr algn="ctr">
              <a:lnSpc>
                <a:spcPct val="150000"/>
              </a:lnSpc>
            </a:pPr>
            <a:r>
              <a:rPr lang="zh-CN" altLang="en-US" sz="1400" dirty="0">
                <a:solidFill>
                  <a:prstClr val="black">
                    <a:lumMod val="65000"/>
                    <a:lumOff val="35000"/>
                  </a:prstClr>
                </a:solidFill>
                <a:latin typeface="+mn-lt"/>
                <a:ea typeface="+mn-ea"/>
                <a:cs typeface="+mn-ea"/>
                <a:sym typeface="+mn-lt"/>
              </a:rPr>
              <a:t>给模型测试提供标签</a:t>
            </a:r>
          </a:p>
        </p:txBody>
      </p:sp>
      <p:sp>
        <p:nvSpPr>
          <p:cNvPr id="26" name="1"/>
          <p:cNvSpPr txBox="1">
            <a:spLocks noChangeArrowheads="1"/>
          </p:cNvSpPr>
          <p:nvPr/>
        </p:nvSpPr>
        <p:spPr bwMode="auto">
          <a:xfrm>
            <a:off x="9673365" y="2047954"/>
            <a:ext cx="96270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spcBef>
                <a:spcPct val="20000"/>
              </a:spcBef>
            </a:pPr>
            <a:r>
              <a:rPr lang="zh-CN" altLang="en-US" sz="1600" b="1" dirty="0">
                <a:solidFill>
                  <a:prstClr val="black">
                    <a:lumMod val="65000"/>
                    <a:lumOff val="35000"/>
                  </a:prstClr>
                </a:solidFill>
                <a:latin typeface="+mn-lt"/>
                <a:ea typeface="+mn-ea"/>
                <a:cs typeface="+mn-ea"/>
                <a:sym typeface="+mn-lt"/>
              </a:rPr>
              <a:t>调用模型</a:t>
            </a:r>
            <a:endParaRPr lang="en-US" altLang="zh-CN" sz="1600" b="1" dirty="0">
              <a:solidFill>
                <a:prstClr val="black">
                  <a:lumMod val="65000"/>
                  <a:lumOff val="35000"/>
                </a:prstClr>
              </a:solidFill>
              <a:latin typeface="+mn-lt"/>
              <a:ea typeface="+mn-ea"/>
              <a:cs typeface="+mn-ea"/>
              <a:sym typeface="+mn-lt"/>
            </a:endParaRPr>
          </a:p>
        </p:txBody>
      </p:sp>
      <p:sp>
        <p:nvSpPr>
          <p:cNvPr id="27" name="1"/>
          <p:cNvSpPr txBox="1">
            <a:spLocks noChangeArrowheads="1"/>
          </p:cNvSpPr>
          <p:nvPr/>
        </p:nvSpPr>
        <p:spPr bwMode="auto">
          <a:xfrm>
            <a:off x="8982679" y="2388432"/>
            <a:ext cx="2305951" cy="611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50000"/>
              </a:lnSpc>
            </a:pPr>
            <a:r>
              <a:rPr lang="zh-CN" altLang="en-US" sz="1400" dirty="0">
                <a:solidFill>
                  <a:prstClr val="black">
                    <a:lumMod val="65000"/>
                    <a:lumOff val="35000"/>
                  </a:prstClr>
                </a:solidFill>
                <a:latin typeface="+mn-lt"/>
                <a:ea typeface="+mn-ea"/>
                <a:cs typeface="+mn-ea"/>
                <a:sym typeface="+mn-lt"/>
              </a:rPr>
              <a:t>使用</a:t>
            </a:r>
            <a:r>
              <a:rPr lang="en-US" altLang="zh-CN" sz="1400" dirty="0">
                <a:solidFill>
                  <a:prstClr val="black">
                    <a:lumMod val="65000"/>
                    <a:lumOff val="35000"/>
                  </a:prstClr>
                </a:solidFill>
                <a:latin typeface="+mn-lt"/>
                <a:ea typeface="+mn-ea"/>
                <a:cs typeface="+mn-ea"/>
                <a:sym typeface="+mn-lt"/>
              </a:rPr>
              <a:t>python</a:t>
            </a:r>
            <a:r>
              <a:rPr lang="zh-CN" altLang="en-US" sz="1400" dirty="0">
                <a:solidFill>
                  <a:prstClr val="black">
                    <a:lumMod val="65000"/>
                    <a:lumOff val="35000"/>
                  </a:prstClr>
                </a:solidFill>
                <a:latin typeface="+mn-lt"/>
                <a:ea typeface="+mn-ea"/>
                <a:cs typeface="+mn-ea"/>
                <a:sym typeface="+mn-lt"/>
              </a:rPr>
              <a:t>或者命令行</a:t>
            </a:r>
            <a:endParaRPr lang="en-US" altLang="zh-CN" sz="1400" dirty="0">
              <a:solidFill>
                <a:prstClr val="black">
                  <a:lumMod val="65000"/>
                  <a:lumOff val="35000"/>
                </a:prstClr>
              </a:solidFill>
              <a:latin typeface="+mn-lt"/>
              <a:ea typeface="+mn-ea"/>
              <a:cs typeface="+mn-ea"/>
              <a:sym typeface="+mn-lt"/>
            </a:endParaRPr>
          </a:p>
          <a:p>
            <a:pPr algn="ctr">
              <a:lnSpc>
                <a:spcPct val="150000"/>
              </a:lnSpc>
            </a:pPr>
            <a:r>
              <a:rPr lang="zh-CN" altLang="en-US" sz="1400" dirty="0">
                <a:solidFill>
                  <a:prstClr val="black">
                    <a:lumMod val="65000"/>
                    <a:lumOff val="35000"/>
                  </a:prstClr>
                </a:solidFill>
                <a:latin typeface="+mn-lt"/>
                <a:ea typeface="+mn-ea"/>
                <a:cs typeface="+mn-ea"/>
                <a:sym typeface="+mn-lt"/>
              </a:rPr>
              <a:t>调用模型训练并测试</a:t>
            </a:r>
          </a:p>
        </p:txBody>
      </p:sp>
    </p:spTree>
    <p:extLst>
      <p:ext uri="{BB962C8B-B14F-4D97-AF65-F5344CB8AC3E}">
        <p14:creationId xmlns:p14="http://schemas.microsoft.com/office/powerpoint/2010/main" val="329595996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1600200"/>
            <a:ext cx="6908802" cy="5257800"/>
          </a:xfrm>
          <a:prstGeom prst="rect">
            <a:avLst/>
          </a:prstGeom>
          <a:solidFill>
            <a:srgbClr val="3E5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1" y="0"/>
            <a:ext cx="12192001" cy="1600200"/>
          </a:xfrm>
          <a:prstGeom prst="rect">
            <a:avLst/>
          </a:prstGeom>
          <a:solidFill>
            <a:srgbClr val="60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6908801" y="2066262"/>
            <a:ext cx="5283200" cy="4791738"/>
          </a:xfrm>
          <a:prstGeom prst="rect">
            <a:avLst/>
          </a:prstGeom>
          <a:solidFill>
            <a:srgbClr val="E5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9902826" y="1117600"/>
            <a:ext cx="2289174" cy="948661"/>
          </a:xfrm>
          <a:prstGeom prst="rect">
            <a:avLst/>
          </a:prstGeom>
          <a:solidFill>
            <a:srgbClr val="EAE7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p:cNvSpPr/>
          <p:nvPr/>
        </p:nvSpPr>
        <p:spPr>
          <a:xfrm>
            <a:off x="-7304" y="4132362"/>
            <a:ext cx="2715556" cy="2345440"/>
          </a:xfrm>
          <a:prstGeom prst="rect">
            <a:avLst/>
          </a:prstGeom>
          <a:solidFill>
            <a:srgbClr val="D6C7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1617045" y="1117600"/>
            <a:ext cx="8961120" cy="46228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3454400" y="2014736"/>
            <a:ext cx="5333286" cy="463397"/>
          </a:xfrm>
          <a:prstGeom prst="rect">
            <a:avLst/>
          </a:prstGeom>
          <a:noFill/>
        </p:spPr>
        <p:txBody>
          <a:bodyPr wrap="square" rtlCol="0">
            <a:spAutoFit/>
          </a:bodyPr>
          <a:lstStyle/>
          <a:p>
            <a:pPr algn="ctr">
              <a:lnSpc>
                <a:spcPct val="150000"/>
              </a:lnSpc>
            </a:pPr>
            <a:r>
              <a:rPr lang="en-US" altLang="zh-CN" dirty="0">
                <a:solidFill>
                  <a:srgbClr val="608274"/>
                </a:solidFill>
                <a:cs typeface="+mn-ea"/>
                <a:sym typeface="+mn-lt"/>
              </a:rPr>
              <a:t>Summary</a:t>
            </a:r>
          </a:p>
        </p:txBody>
      </p:sp>
      <p:sp>
        <p:nvSpPr>
          <p:cNvPr id="17" name="PA_文本框 2"/>
          <p:cNvSpPr txBox="1"/>
          <p:nvPr>
            <p:custDataLst>
              <p:tags r:id="rId1"/>
            </p:custDataLst>
          </p:nvPr>
        </p:nvSpPr>
        <p:spPr>
          <a:xfrm>
            <a:off x="2362445" y="2517401"/>
            <a:ext cx="7469206" cy="1118576"/>
          </a:xfrm>
          <a:prstGeom prst="rect">
            <a:avLst/>
          </a:prstGeom>
        </p:spPr>
        <p:txBody>
          <a:bodyPr wrap="square">
            <a:spAutoFit/>
            <a:scene3d>
              <a:camera prst="orthographicFront"/>
              <a:lightRig rig="threePt" dir="t"/>
            </a:scene3d>
            <a:sp3d contourW="12700"/>
          </a:bodyPr>
          <a:lstStyle>
            <a:defPPr>
              <a:defRPr lang="zh-CN"/>
            </a:defPPr>
            <a:lvl1pPr marR="0" lvl="0" indent="0" algn="ctr" fontAlgn="auto">
              <a:lnSpc>
                <a:spcPct val="120000"/>
              </a:lnSpc>
              <a:spcBef>
                <a:spcPts val="0"/>
              </a:spcBef>
              <a:spcAft>
                <a:spcPts val="0"/>
              </a:spcAft>
              <a:buClrTx/>
              <a:buSzTx/>
              <a:buFontTx/>
              <a:buNone/>
              <a:defRPr kumimoji="0" sz="6000" b="0" i="0" u="none" strike="noStrike" cap="none" spc="0" normalizeH="0" baseline="0">
                <a:ln>
                  <a:noFill/>
                </a:ln>
                <a:solidFill>
                  <a:srgbClr val="608274"/>
                </a:solidFill>
                <a:effectLst/>
                <a:uLnTx/>
                <a:uFillTx/>
                <a:latin typeface="汉真广标" pitchFamily="49" charset="-122"/>
                <a:ea typeface="汉真广标" pitchFamily="49" charset="-122"/>
              </a:defRPr>
            </a:lvl1pPr>
          </a:lstStyle>
          <a:p>
            <a:r>
              <a:rPr lang="zh-CN" altLang="en-US" dirty="0">
                <a:latin typeface="+mn-lt"/>
                <a:ea typeface="+mn-ea"/>
                <a:cs typeface="+mn-ea"/>
                <a:sym typeface="+mn-lt"/>
              </a:rPr>
              <a:t>总结</a:t>
            </a:r>
            <a:endParaRPr lang="en-US" dirty="0">
              <a:latin typeface="+mn-lt"/>
              <a:ea typeface="+mn-ea"/>
              <a:cs typeface="+mn-ea"/>
              <a:sym typeface="+mn-lt"/>
            </a:endParaRPr>
          </a:p>
        </p:txBody>
      </p:sp>
      <p:sp>
        <p:nvSpPr>
          <p:cNvPr id="18" name="圆角矩形 17"/>
          <p:cNvSpPr/>
          <p:nvPr/>
        </p:nvSpPr>
        <p:spPr>
          <a:xfrm>
            <a:off x="5098283" y="4579061"/>
            <a:ext cx="1978281" cy="397891"/>
          </a:xfrm>
          <a:prstGeom prst="roundRect">
            <a:avLst>
              <a:gd name="adj" fmla="val 50000"/>
            </a:avLst>
          </a:prstGeom>
          <a:solidFill>
            <a:srgbClr val="60827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B757F"/>
              </a:solidFill>
              <a:cs typeface="+mn-ea"/>
              <a:sym typeface="+mn-lt"/>
            </a:endParaRPr>
          </a:p>
        </p:txBody>
      </p:sp>
      <p:sp>
        <p:nvSpPr>
          <p:cNvPr id="19" name="矩形 18"/>
          <p:cNvSpPr/>
          <p:nvPr/>
        </p:nvSpPr>
        <p:spPr>
          <a:xfrm>
            <a:off x="5484482" y="4614056"/>
            <a:ext cx="1205076" cy="338554"/>
          </a:xfrm>
          <a:prstGeom prst="rect">
            <a:avLst/>
          </a:prstGeom>
        </p:spPr>
        <p:txBody>
          <a:bodyPr wrap="square">
            <a:spAutoFit/>
          </a:bodyPr>
          <a:lstStyle/>
          <a:p>
            <a:pPr algn="dist"/>
            <a:r>
              <a:rPr lang="en-US" altLang="zh-CN" sz="1600" dirty="0">
                <a:solidFill>
                  <a:schemeClr val="bg1"/>
                </a:solidFill>
                <a:cs typeface="+mn-ea"/>
                <a:sym typeface="+mn-lt"/>
              </a:rPr>
              <a:t>PART.04</a:t>
            </a:r>
            <a:endParaRPr lang="zh-CN" altLang="en-US" sz="1600" dirty="0">
              <a:solidFill>
                <a:schemeClr val="bg1"/>
              </a:solidFill>
              <a:cs typeface="+mn-ea"/>
              <a:sym typeface="+mn-lt"/>
            </a:endParaRPr>
          </a:p>
        </p:txBody>
      </p:sp>
      <p:sp>
        <p:nvSpPr>
          <p:cNvPr id="20" name="文本框 19"/>
          <p:cNvSpPr txBox="1"/>
          <p:nvPr/>
        </p:nvSpPr>
        <p:spPr>
          <a:xfrm>
            <a:off x="2380645" y="3652845"/>
            <a:ext cx="7388990" cy="381066"/>
          </a:xfrm>
          <a:prstGeom prst="rect">
            <a:avLst/>
          </a:prstGeom>
          <a:noFill/>
        </p:spPr>
        <p:txBody>
          <a:bodyPr wrap="square" rtlCol="0">
            <a:spAutoFit/>
          </a:bodyPr>
          <a:lstStyle/>
          <a:p>
            <a:pPr algn="ctr">
              <a:lnSpc>
                <a:spcPct val="150000"/>
              </a:lnSpc>
            </a:pPr>
            <a:r>
              <a:rPr lang="zh-CN" altLang="en-US" sz="1400" dirty="0">
                <a:solidFill>
                  <a:schemeClr val="tx1">
                    <a:lumMod val="50000"/>
                    <a:lumOff val="50000"/>
                  </a:schemeClr>
                </a:solidFill>
                <a:cs typeface="+mn-ea"/>
                <a:sym typeface="+mn-lt"/>
              </a:rPr>
              <a:t>项目结题预期目标</a:t>
            </a: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88516" y="1202912"/>
            <a:ext cx="261496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lumMod val="65000"/>
                  </a:prstClr>
                </a:solidFill>
                <a:effectLst/>
                <a:uLnTx/>
                <a:uFillTx/>
                <a:cs typeface="+mn-ea"/>
                <a:sym typeface="+mn-lt"/>
              </a:rPr>
              <a:t>Project Objectives</a:t>
            </a:r>
          </a:p>
        </p:txBody>
      </p:sp>
      <p:sp>
        <p:nvSpPr>
          <p:cNvPr id="3" name="PA_文本框 2"/>
          <p:cNvSpPr txBox="1"/>
          <p:nvPr>
            <p:custDataLst>
              <p:tags r:id="rId1"/>
            </p:custDataLst>
          </p:nvPr>
        </p:nvSpPr>
        <p:spPr>
          <a:xfrm>
            <a:off x="4644816" y="644662"/>
            <a:ext cx="2902367" cy="641586"/>
          </a:xfrm>
          <a:prstGeom prst="rect">
            <a:avLst/>
          </a:prstGeom>
        </p:spPr>
        <p:txBody>
          <a:bodyPr wrap="square">
            <a:spAutoFit/>
            <a:scene3d>
              <a:camera prst="orthographicFront"/>
              <a:lightRig rig="threePt" dir="t"/>
            </a:scene3d>
            <a:sp3d contourW="12700"/>
          </a:bodyPr>
          <a:lstStyle>
            <a:defPPr>
              <a:defRPr lang="zh-CN"/>
            </a:defPPr>
            <a:lvl1pPr marR="0" lvl="0" indent="0" algn="ctr" fontAlgn="auto">
              <a:lnSpc>
                <a:spcPct val="120000"/>
              </a:lnSpc>
              <a:spcBef>
                <a:spcPts val="0"/>
              </a:spcBef>
              <a:spcAft>
                <a:spcPts val="0"/>
              </a:spcAft>
              <a:buClrTx/>
              <a:buSzTx/>
              <a:buFontTx/>
              <a:buNone/>
              <a:defRPr kumimoji="0" sz="3200" b="1" i="0" u="none" strike="noStrike" cap="none" spc="0" normalizeH="0" baseline="0">
                <a:ln>
                  <a:noFill/>
                </a:ln>
                <a:solidFill>
                  <a:srgbClr val="608274"/>
                </a:solidFill>
                <a:effectLst/>
                <a:uLnTx/>
                <a:uFillTx/>
                <a:latin typeface="Arial" panose="020B0604020202020204"/>
                <a:ea typeface="微软雅黑"/>
              </a:defRPr>
            </a:lvl1pPr>
          </a:lstStyle>
          <a:p>
            <a:r>
              <a:rPr lang="zh-CN" altLang="en-US" dirty="0">
                <a:latin typeface="+mn-lt"/>
                <a:ea typeface="+mn-ea"/>
                <a:cs typeface="+mn-ea"/>
                <a:sym typeface="+mn-lt"/>
              </a:rPr>
              <a:t>项目目标</a:t>
            </a:r>
            <a:endParaRPr lang="en-US" dirty="0">
              <a:latin typeface="+mn-lt"/>
              <a:ea typeface="+mn-ea"/>
              <a:cs typeface="+mn-ea"/>
              <a:sym typeface="+mn-lt"/>
            </a:endParaRPr>
          </a:p>
        </p:txBody>
      </p:sp>
      <p:sp>
        <p:nvSpPr>
          <p:cNvPr id="4" name="矩形 3"/>
          <p:cNvSpPr/>
          <p:nvPr/>
        </p:nvSpPr>
        <p:spPr>
          <a:xfrm>
            <a:off x="643467" y="1649893"/>
            <a:ext cx="10905066" cy="4563533"/>
          </a:xfrm>
          <a:prstGeom prst="rect">
            <a:avLst/>
          </a:prstGeom>
          <a:solidFill>
            <a:srgbClr val="60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7474967" y="2530491"/>
            <a:ext cx="2037523" cy="461665"/>
          </a:xfrm>
          <a:prstGeom prst="rect">
            <a:avLst/>
          </a:prstGeom>
          <a:noFill/>
        </p:spPr>
        <p:txBody>
          <a:bodyPr wrap="square" rtlCol="0">
            <a:spAutoFit/>
            <a:scene3d>
              <a:camera prst="orthographicFront"/>
              <a:lightRig rig="threePt" dir="t"/>
            </a:scene3d>
            <a:sp3d contourW="12700"/>
          </a:bodyPr>
          <a:lstStyle/>
          <a:p>
            <a:r>
              <a:rPr lang="zh-CN" altLang="en-US" sz="2400" b="1" dirty="0">
                <a:solidFill>
                  <a:schemeClr val="bg1"/>
                </a:solidFill>
                <a:cs typeface="+mn-ea"/>
                <a:sym typeface="+mn-lt"/>
              </a:rPr>
              <a:t>具体研究目标</a:t>
            </a:r>
          </a:p>
        </p:txBody>
      </p:sp>
      <p:sp>
        <p:nvSpPr>
          <p:cNvPr id="11" name="1"/>
          <p:cNvSpPr txBox="1">
            <a:spLocks noChangeArrowheads="1"/>
          </p:cNvSpPr>
          <p:nvPr/>
        </p:nvSpPr>
        <p:spPr bwMode="auto">
          <a:xfrm>
            <a:off x="7563778" y="3101512"/>
            <a:ext cx="3442889" cy="222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50000"/>
              </a:lnSpc>
            </a:pPr>
            <a:r>
              <a:rPr lang="zh-CN" altLang="en-US" sz="1200" dirty="0">
                <a:solidFill>
                  <a:schemeClr val="bg1"/>
                </a:solidFill>
                <a:latin typeface="+mn-lt"/>
                <a:ea typeface="+mn-ea"/>
                <a:cs typeface="+mn-ea"/>
                <a:sym typeface="+mn-lt"/>
              </a:rPr>
              <a:t>          </a:t>
            </a:r>
            <a:r>
              <a:rPr lang="zh-CN" altLang="en-US" sz="1400" dirty="0">
                <a:solidFill>
                  <a:schemeClr val="bg1"/>
                </a:solidFill>
                <a:latin typeface="+mn-lt"/>
                <a:ea typeface="+mn-ea"/>
                <a:cs typeface="+mn-ea"/>
                <a:sym typeface="+mn-lt"/>
              </a:rPr>
              <a:t>现阶段已利用</a:t>
            </a:r>
            <a:r>
              <a:rPr lang="en-US" altLang="zh-CN" sz="1400" dirty="0">
                <a:solidFill>
                  <a:schemeClr val="bg1"/>
                </a:solidFill>
                <a:latin typeface="+mn-lt"/>
                <a:ea typeface="+mn-ea"/>
                <a:cs typeface="+mn-ea"/>
                <a:sym typeface="+mn-lt"/>
              </a:rPr>
              <a:t>YOLOv8</a:t>
            </a:r>
            <a:r>
              <a:rPr lang="zh-CN" altLang="en-US" sz="1400" dirty="0">
                <a:solidFill>
                  <a:schemeClr val="bg1"/>
                </a:solidFill>
                <a:latin typeface="+mn-lt"/>
                <a:ea typeface="+mn-ea"/>
                <a:cs typeface="+mn-ea"/>
                <a:sym typeface="+mn-lt"/>
              </a:rPr>
              <a:t>模型将一批动物和人群图片当作数据集进行了训练，测试结果良好。</a:t>
            </a:r>
            <a:endParaRPr lang="en-US" altLang="zh-CN" sz="1400" dirty="0">
              <a:solidFill>
                <a:schemeClr val="bg1"/>
              </a:solidFill>
              <a:latin typeface="+mn-lt"/>
              <a:ea typeface="+mn-ea"/>
              <a:cs typeface="+mn-ea"/>
              <a:sym typeface="+mn-lt"/>
            </a:endParaRPr>
          </a:p>
          <a:p>
            <a:pPr>
              <a:lnSpc>
                <a:spcPct val="150000"/>
              </a:lnSpc>
            </a:pPr>
            <a:r>
              <a:rPr kumimoji="0" lang="zh-CN" altLang="en-US" sz="1200" b="0" i="0" u="none" strike="noStrike" kern="1200" cap="none" spc="0" normalizeH="0" baseline="0" noProof="0" dirty="0">
                <a:ln>
                  <a:noFill/>
                </a:ln>
                <a:solidFill>
                  <a:prstClr val="white"/>
                </a:solidFill>
                <a:effectLst/>
                <a:uLnTx/>
                <a:uFillTx/>
                <a:latin typeface="仓耳青禾体-谷力 W05"/>
                <a:ea typeface="+mn-ea"/>
                <a:cs typeface="+mn-ea"/>
                <a:sym typeface="+mn-lt"/>
              </a:rPr>
              <a:t>          </a:t>
            </a:r>
            <a:r>
              <a:rPr kumimoji="0" lang="zh-CN" altLang="en-US" sz="1400" b="0" i="0" u="none" strike="noStrike" kern="1200" cap="none" spc="0" normalizeH="0" baseline="0" noProof="0" dirty="0">
                <a:ln>
                  <a:noFill/>
                </a:ln>
                <a:solidFill>
                  <a:prstClr val="white"/>
                </a:solidFill>
                <a:effectLst/>
                <a:uLnTx/>
                <a:uFillTx/>
                <a:latin typeface="仓耳青禾体-谷力 W05"/>
                <a:ea typeface="+mn-ea"/>
                <a:cs typeface="+mn-ea"/>
                <a:sym typeface="+mn-lt"/>
              </a:rPr>
              <a:t>本小组</a:t>
            </a:r>
            <a:r>
              <a:rPr lang="zh-CN" altLang="en-US" sz="1400" dirty="0">
                <a:solidFill>
                  <a:prstClr val="white"/>
                </a:solidFill>
                <a:latin typeface="仓耳青禾体-谷力 W05"/>
                <a:ea typeface="+mn-ea"/>
                <a:cs typeface="+mn-ea"/>
                <a:sym typeface="+mn-lt"/>
              </a:rPr>
              <a:t>的</a:t>
            </a:r>
            <a:r>
              <a:rPr kumimoji="0" lang="zh-CN" altLang="en-US" sz="1400" b="0" i="0" u="none" strike="noStrike" kern="1200" cap="none" spc="0" normalizeH="0" baseline="0" noProof="0" dirty="0">
                <a:ln>
                  <a:noFill/>
                </a:ln>
                <a:solidFill>
                  <a:prstClr val="white"/>
                </a:solidFill>
                <a:effectLst/>
                <a:uLnTx/>
                <a:uFillTx/>
                <a:latin typeface="仓耳青禾体-谷力 W05"/>
                <a:ea typeface="+mn-ea"/>
                <a:cs typeface="+mn-ea"/>
                <a:sym typeface="+mn-lt"/>
              </a:rPr>
              <a:t>具体目标是使用已经训练好的模型，识别并检测出无人机视角下对地面物体和建筑设施等目标的检测，并在此基础上进行算法改进。</a:t>
            </a:r>
            <a:endParaRPr lang="zh-CN" altLang="en-US" sz="1200" dirty="0">
              <a:solidFill>
                <a:schemeClr val="bg1"/>
              </a:solidFill>
              <a:latin typeface="+mn-lt"/>
              <a:ea typeface="+mn-ea"/>
              <a:cs typeface="+mn-ea"/>
              <a:sym typeface="+mn-lt"/>
            </a:endParaRPr>
          </a:p>
        </p:txBody>
      </p:sp>
      <p:pic>
        <p:nvPicPr>
          <p:cNvPr id="13" name="图片 12">
            <a:extLst>
              <a:ext uri="{FF2B5EF4-FFF2-40B4-BE49-F238E27FC236}">
                <a16:creationId xmlns:a16="http://schemas.microsoft.com/office/drawing/2014/main" id="{93C6D021-BC7E-4DCE-75CD-2355EBA81F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8435" y="2171596"/>
            <a:ext cx="2687542" cy="3583390"/>
          </a:xfrm>
          <a:prstGeom prst="rect">
            <a:avLst/>
          </a:prstGeom>
        </p:spPr>
      </p:pic>
      <p:pic>
        <p:nvPicPr>
          <p:cNvPr id="15" name="图片 14">
            <a:extLst>
              <a:ext uri="{FF2B5EF4-FFF2-40B4-BE49-F238E27FC236}">
                <a16:creationId xmlns:a16="http://schemas.microsoft.com/office/drawing/2014/main" id="{8DF70347-5466-B898-8001-F1EDF52924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34369" y="2171596"/>
            <a:ext cx="2687542" cy="3583390"/>
          </a:xfrm>
          <a:prstGeom prst="rect">
            <a:avLst/>
          </a:prstGeom>
        </p:spPr>
      </p:pic>
      <p:sp>
        <p:nvSpPr>
          <p:cNvPr id="16" name="箭头: 右 15">
            <a:extLst>
              <a:ext uri="{FF2B5EF4-FFF2-40B4-BE49-F238E27FC236}">
                <a16:creationId xmlns:a16="http://schemas.microsoft.com/office/drawing/2014/main" id="{977A749A-3A23-48EE-F767-B776810A64A8}"/>
              </a:ext>
            </a:extLst>
          </p:cNvPr>
          <p:cNvSpPr/>
          <p:nvPr/>
        </p:nvSpPr>
        <p:spPr>
          <a:xfrm>
            <a:off x="3739239" y="3802754"/>
            <a:ext cx="541867" cy="321074"/>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1600200"/>
            <a:ext cx="6908802" cy="5257800"/>
          </a:xfrm>
          <a:prstGeom prst="rect">
            <a:avLst/>
          </a:prstGeom>
          <a:solidFill>
            <a:srgbClr val="3E5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1" y="0"/>
            <a:ext cx="12192001" cy="1600200"/>
          </a:xfrm>
          <a:prstGeom prst="rect">
            <a:avLst/>
          </a:prstGeom>
          <a:solidFill>
            <a:srgbClr val="60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6908801" y="2066262"/>
            <a:ext cx="5283200" cy="4791738"/>
          </a:xfrm>
          <a:prstGeom prst="rect">
            <a:avLst/>
          </a:prstGeom>
          <a:solidFill>
            <a:srgbClr val="E5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9902826" y="1117600"/>
            <a:ext cx="2289174" cy="948661"/>
          </a:xfrm>
          <a:prstGeom prst="rect">
            <a:avLst/>
          </a:prstGeom>
          <a:solidFill>
            <a:srgbClr val="EAE7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1617045" y="1117600"/>
            <a:ext cx="8961120" cy="46228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nvSpPr>
        <p:spPr>
          <a:xfrm>
            <a:off x="3454400" y="2014736"/>
            <a:ext cx="5333286" cy="463397"/>
          </a:xfrm>
          <a:prstGeom prst="rect">
            <a:avLst/>
          </a:prstGeom>
          <a:noFill/>
        </p:spPr>
        <p:txBody>
          <a:bodyPr wrap="square" rtlCol="0">
            <a:spAutoFit/>
          </a:bodyPr>
          <a:lstStyle/>
          <a:p>
            <a:pPr algn="ctr">
              <a:lnSpc>
                <a:spcPct val="150000"/>
              </a:lnSpc>
            </a:pPr>
            <a:r>
              <a:rPr lang="zh-CN" altLang="en-US" spc="300" dirty="0">
                <a:solidFill>
                  <a:srgbClr val="608274"/>
                </a:solidFill>
                <a:cs typeface="+mn-ea"/>
                <a:sym typeface="+mn-lt"/>
              </a:rPr>
              <a:t>人工智能数学基础课程大项目介绍</a:t>
            </a:r>
            <a:endParaRPr lang="en-US" altLang="zh-CN" spc="300" dirty="0">
              <a:solidFill>
                <a:srgbClr val="608274"/>
              </a:solidFill>
              <a:cs typeface="+mn-ea"/>
              <a:sym typeface="+mn-lt"/>
            </a:endParaRPr>
          </a:p>
        </p:txBody>
      </p:sp>
      <p:sp>
        <p:nvSpPr>
          <p:cNvPr id="12" name="PA_文本框 2"/>
          <p:cNvSpPr txBox="1"/>
          <p:nvPr>
            <p:custDataLst>
              <p:tags r:id="rId1"/>
            </p:custDataLst>
          </p:nvPr>
        </p:nvSpPr>
        <p:spPr>
          <a:xfrm>
            <a:off x="2362445" y="2517401"/>
            <a:ext cx="7469206" cy="112152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zh-CN" altLang="en-US" sz="6000" b="0" dirty="0">
                <a:solidFill>
                  <a:srgbClr val="608274"/>
                </a:solidFill>
                <a:latin typeface="+mn-lt"/>
                <a:ea typeface="+mn-ea"/>
                <a:cs typeface="+mn-ea"/>
                <a:sym typeface="+mn-lt"/>
              </a:rPr>
              <a:t>汇报完毕 感谢观看</a:t>
            </a:r>
            <a:endParaRPr lang="en-US" sz="6000" b="0" dirty="0">
              <a:solidFill>
                <a:srgbClr val="608274"/>
              </a:solidFill>
              <a:latin typeface="+mn-lt"/>
              <a:ea typeface="+mn-ea"/>
              <a:cs typeface="+mn-ea"/>
              <a:sym typeface="+mn-lt"/>
            </a:endParaRPr>
          </a:p>
        </p:txBody>
      </p:sp>
      <p:sp>
        <p:nvSpPr>
          <p:cNvPr id="4" name="矩形 3"/>
          <p:cNvSpPr/>
          <p:nvPr/>
        </p:nvSpPr>
        <p:spPr>
          <a:xfrm>
            <a:off x="-7304" y="4132362"/>
            <a:ext cx="2715556" cy="2345440"/>
          </a:xfrm>
          <a:prstGeom prst="rect">
            <a:avLst/>
          </a:prstGeom>
          <a:solidFill>
            <a:srgbClr val="D6C7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圆角矩形 12">
            <a:extLst>
              <a:ext uri="{FF2B5EF4-FFF2-40B4-BE49-F238E27FC236}">
                <a16:creationId xmlns:a16="http://schemas.microsoft.com/office/drawing/2014/main" id="{C6086095-6EA7-54EB-3C35-94B809E2A89C}"/>
              </a:ext>
            </a:extLst>
          </p:cNvPr>
          <p:cNvSpPr/>
          <p:nvPr/>
        </p:nvSpPr>
        <p:spPr>
          <a:xfrm>
            <a:off x="4466388" y="4052963"/>
            <a:ext cx="3259226" cy="397891"/>
          </a:xfrm>
          <a:prstGeom prst="roundRect">
            <a:avLst>
              <a:gd name="adj" fmla="val 50000"/>
            </a:avLst>
          </a:prstGeom>
          <a:solidFill>
            <a:srgbClr val="60827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B757F"/>
              </a:solidFill>
              <a:cs typeface="+mn-ea"/>
              <a:sym typeface="+mn-lt"/>
            </a:endParaRPr>
          </a:p>
        </p:txBody>
      </p:sp>
      <p:sp>
        <p:nvSpPr>
          <p:cNvPr id="9" name="矩形 8">
            <a:extLst>
              <a:ext uri="{FF2B5EF4-FFF2-40B4-BE49-F238E27FC236}">
                <a16:creationId xmlns:a16="http://schemas.microsoft.com/office/drawing/2014/main" id="{C2905569-210A-74F3-AA40-74818C179527}"/>
              </a:ext>
            </a:extLst>
          </p:cNvPr>
          <p:cNvSpPr/>
          <p:nvPr/>
        </p:nvSpPr>
        <p:spPr>
          <a:xfrm>
            <a:off x="4466387" y="4078333"/>
            <a:ext cx="3259226" cy="338554"/>
          </a:xfrm>
          <a:prstGeom prst="rect">
            <a:avLst/>
          </a:prstGeom>
        </p:spPr>
        <p:txBody>
          <a:bodyPr wrap="none">
            <a:spAutoFit/>
          </a:bodyPr>
          <a:lstStyle/>
          <a:p>
            <a:pPr algn="ctr"/>
            <a:r>
              <a:rPr lang="zh-CN" altLang="en-US" sz="1600" b="1" dirty="0">
                <a:solidFill>
                  <a:schemeClr val="bg1"/>
                </a:solidFill>
                <a:cs typeface="+mn-ea"/>
                <a:sym typeface="+mn-lt"/>
              </a:rPr>
              <a:t>小组成员：刘子康 张文浩 张子鉴</a:t>
            </a:r>
            <a:endParaRPr lang="zh-CN" altLang="en-US" sz="1600" dirty="0">
              <a:solidFill>
                <a:schemeClr val="bg1"/>
              </a:solidFill>
              <a:cs typeface="+mn-ea"/>
              <a:sym typeface="+mn-lt"/>
            </a:endParaRP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6977FFB-565C-9C82-BC49-BECBD3508B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911" y="1891220"/>
            <a:ext cx="6851491" cy="4004109"/>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4234622" y="1202912"/>
            <a:ext cx="37227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lumMod val="65000"/>
                  </a:prstClr>
                </a:solidFill>
                <a:effectLst/>
                <a:uLnTx/>
                <a:uFillTx/>
                <a:cs typeface="+mn-ea"/>
                <a:sym typeface="+mn-lt"/>
              </a:rPr>
              <a:t>Artificial Intelligence Generated Content</a:t>
            </a:r>
          </a:p>
        </p:txBody>
      </p:sp>
      <p:sp>
        <p:nvSpPr>
          <p:cNvPr id="3" name="PA_文本框 2"/>
          <p:cNvSpPr txBox="1"/>
          <p:nvPr>
            <p:custDataLst>
              <p:tags r:id="rId1"/>
            </p:custDataLst>
          </p:nvPr>
        </p:nvSpPr>
        <p:spPr>
          <a:xfrm>
            <a:off x="3529264" y="644662"/>
            <a:ext cx="5133472" cy="641586"/>
          </a:xfrm>
          <a:prstGeom prst="rect">
            <a:avLst/>
          </a:prstGeom>
        </p:spPr>
        <p:txBody>
          <a:bodyPr wrap="square">
            <a:spAutoFit/>
            <a:scene3d>
              <a:camera prst="orthographicFront"/>
              <a:lightRig rig="threePt" dir="t"/>
            </a:scene3d>
            <a:sp3d contourW="12700"/>
          </a:bodyPr>
          <a:lstStyle>
            <a:defPPr>
              <a:defRPr lang="zh-CN"/>
            </a:defPPr>
            <a:lvl1pPr marR="0" lvl="0" indent="0" algn="ctr" fontAlgn="auto">
              <a:lnSpc>
                <a:spcPct val="120000"/>
              </a:lnSpc>
              <a:spcBef>
                <a:spcPts val="0"/>
              </a:spcBef>
              <a:spcAft>
                <a:spcPts val="0"/>
              </a:spcAft>
              <a:buClrTx/>
              <a:buSzTx/>
              <a:buFontTx/>
              <a:buNone/>
              <a:defRPr kumimoji="0" sz="3200" b="1" i="0" u="none" strike="noStrike" cap="none" spc="0" normalizeH="0" baseline="0">
                <a:ln>
                  <a:noFill/>
                </a:ln>
                <a:solidFill>
                  <a:srgbClr val="608274"/>
                </a:solidFill>
                <a:effectLst/>
                <a:uLnTx/>
                <a:uFillTx/>
                <a:latin typeface="Arial" panose="020B0604020202020204"/>
                <a:ea typeface="微软雅黑"/>
              </a:defRPr>
            </a:lvl1pPr>
          </a:lstStyle>
          <a:p>
            <a:r>
              <a:rPr lang="zh-CN" altLang="en-US" dirty="0">
                <a:latin typeface="+mn-lt"/>
                <a:ea typeface="+mn-ea"/>
                <a:cs typeface="+mn-ea"/>
                <a:sym typeface="+mn-lt"/>
              </a:rPr>
              <a:t>生成式人工智能</a:t>
            </a:r>
            <a:r>
              <a:rPr lang="en-US" altLang="zh-CN" dirty="0">
                <a:latin typeface="+mn-lt"/>
                <a:ea typeface="+mn-ea"/>
                <a:cs typeface="+mn-ea"/>
                <a:sym typeface="+mn-lt"/>
              </a:rPr>
              <a:t>——AIGC</a:t>
            </a:r>
            <a:endParaRPr lang="en-US" dirty="0">
              <a:latin typeface="+mn-lt"/>
              <a:ea typeface="+mn-ea"/>
              <a:cs typeface="+mn-ea"/>
              <a:sym typeface="+mn-lt"/>
            </a:endParaRPr>
          </a:p>
        </p:txBody>
      </p:sp>
      <p:sp>
        <p:nvSpPr>
          <p:cNvPr id="5" name="矩形 4"/>
          <p:cNvSpPr/>
          <p:nvPr/>
        </p:nvSpPr>
        <p:spPr>
          <a:xfrm>
            <a:off x="7626865" y="1891220"/>
            <a:ext cx="3989223" cy="4004110"/>
          </a:xfrm>
          <a:prstGeom prst="rect">
            <a:avLst/>
          </a:prstGeom>
          <a:solidFill>
            <a:srgbClr val="60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7626865" y="5144559"/>
            <a:ext cx="3989223" cy="750771"/>
          </a:xfrm>
          <a:prstGeom prst="rect">
            <a:avLst/>
          </a:prstGeom>
          <a:solidFill>
            <a:srgbClr val="E5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cs typeface="+mn-ea"/>
              <a:sym typeface="+mn-lt"/>
            </a:endParaRPr>
          </a:p>
        </p:txBody>
      </p:sp>
      <p:sp>
        <p:nvSpPr>
          <p:cNvPr id="7" name="文本框 6"/>
          <p:cNvSpPr txBox="1"/>
          <p:nvPr/>
        </p:nvSpPr>
        <p:spPr>
          <a:xfrm>
            <a:off x="8693233" y="5289111"/>
            <a:ext cx="1856486" cy="461665"/>
          </a:xfrm>
          <a:prstGeom prst="rect">
            <a:avLst/>
          </a:prstGeom>
          <a:noFill/>
        </p:spPr>
        <p:txBody>
          <a:bodyPr wrap="square" rtlCol="0">
            <a:spAutoFit/>
            <a:scene3d>
              <a:camera prst="orthographicFront"/>
              <a:lightRig rig="threePt" dir="t"/>
            </a:scene3d>
            <a:sp3d contourW="12700"/>
          </a:bodyPr>
          <a:lstStyle/>
          <a:p>
            <a:pPr algn="ctr"/>
            <a:r>
              <a:rPr lang="zh-CN" altLang="en-US" sz="2400" b="1" dirty="0">
                <a:solidFill>
                  <a:schemeClr val="bg1"/>
                </a:solidFill>
                <a:cs typeface="+mn-ea"/>
                <a:sym typeface="+mn-lt"/>
              </a:rPr>
              <a:t>什么是</a:t>
            </a:r>
            <a:r>
              <a:rPr lang="en-US" altLang="zh-CN" sz="2400" b="1" dirty="0">
                <a:solidFill>
                  <a:schemeClr val="bg1"/>
                </a:solidFill>
                <a:cs typeface="+mn-ea"/>
                <a:sym typeface="+mn-lt"/>
              </a:rPr>
              <a:t>AIGC?</a:t>
            </a:r>
            <a:endParaRPr lang="zh-CN" altLang="en-US" sz="2400" b="1" dirty="0">
              <a:solidFill>
                <a:schemeClr val="bg1"/>
              </a:solidFill>
              <a:cs typeface="+mn-ea"/>
              <a:sym typeface="+mn-lt"/>
            </a:endParaRPr>
          </a:p>
        </p:txBody>
      </p:sp>
      <p:sp>
        <p:nvSpPr>
          <p:cNvPr id="8" name="1"/>
          <p:cNvSpPr txBox="1">
            <a:spLocks noChangeArrowheads="1"/>
          </p:cNvSpPr>
          <p:nvPr/>
        </p:nvSpPr>
        <p:spPr bwMode="auto">
          <a:xfrm>
            <a:off x="7826991" y="2711889"/>
            <a:ext cx="3608216" cy="222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50000"/>
              </a:lnSpc>
            </a:pPr>
            <a:r>
              <a:rPr lang="en-US" altLang="zh-CN" sz="1200" dirty="0">
                <a:solidFill>
                  <a:schemeClr val="bg1"/>
                </a:solidFill>
                <a:latin typeface="+mn-lt"/>
                <a:ea typeface="+mn-ea"/>
                <a:cs typeface="+mn-ea"/>
                <a:sym typeface="+mn-lt"/>
              </a:rPr>
              <a:t>          </a:t>
            </a:r>
            <a:r>
              <a:rPr lang="zh-CN" altLang="en-US" sz="1400" dirty="0">
                <a:solidFill>
                  <a:schemeClr val="bg1"/>
                </a:solidFill>
                <a:latin typeface="+mn-lt"/>
                <a:ea typeface="+mn-ea"/>
                <a:cs typeface="+mn-ea"/>
                <a:sym typeface="+mn-lt"/>
              </a:rPr>
              <a:t>生成式人工智能</a:t>
            </a:r>
            <a:r>
              <a:rPr lang="en-US" altLang="zh-CN" sz="1400" dirty="0">
                <a:solidFill>
                  <a:schemeClr val="bg1"/>
                </a:solidFill>
                <a:latin typeface="+mn-lt"/>
                <a:ea typeface="+mn-ea"/>
                <a:cs typeface="+mn-ea"/>
                <a:sym typeface="+mn-lt"/>
              </a:rPr>
              <a:t>——AIGC</a:t>
            </a:r>
            <a:r>
              <a:rPr lang="zh-CN" altLang="en-US" sz="1400" dirty="0">
                <a:solidFill>
                  <a:schemeClr val="bg1"/>
                </a:solidFill>
                <a:latin typeface="+mn-lt"/>
                <a:ea typeface="+mn-ea"/>
                <a:cs typeface="+mn-ea"/>
                <a:sym typeface="+mn-lt"/>
              </a:rPr>
              <a:t>，是指基于人工智能的技术方法，通过已有数据的学习和识别，生成相关内容的技术。</a:t>
            </a:r>
            <a:endParaRPr lang="en-US" altLang="zh-CN" sz="1400" dirty="0">
              <a:solidFill>
                <a:schemeClr val="bg1"/>
              </a:solidFill>
              <a:latin typeface="+mn-lt"/>
              <a:ea typeface="+mn-ea"/>
              <a:cs typeface="+mn-ea"/>
              <a:sym typeface="+mn-lt"/>
            </a:endParaRPr>
          </a:p>
          <a:p>
            <a:pPr>
              <a:lnSpc>
                <a:spcPct val="150000"/>
              </a:lnSpc>
            </a:pPr>
            <a:r>
              <a:rPr lang="en-US" altLang="zh-CN" sz="1400" dirty="0">
                <a:solidFill>
                  <a:schemeClr val="bg1"/>
                </a:solidFill>
                <a:latin typeface="+mn-lt"/>
                <a:ea typeface="+mn-ea"/>
                <a:cs typeface="+mn-ea"/>
                <a:sym typeface="+mn-lt"/>
              </a:rPr>
              <a:t>         AIGC</a:t>
            </a:r>
            <a:r>
              <a:rPr lang="zh-CN" altLang="en-US" sz="1400" dirty="0">
                <a:solidFill>
                  <a:schemeClr val="bg1"/>
                </a:solidFill>
                <a:latin typeface="+mn-lt"/>
                <a:ea typeface="+mn-ea"/>
                <a:cs typeface="+mn-ea"/>
                <a:sym typeface="+mn-lt"/>
              </a:rPr>
              <a:t>技术的核心思想是利用人工智能算法生成具有一定创意和质量的内容。通过训练模型和大量数据的学习，</a:t>
            </a:r>
            <a:r>
              <a:rPr lang="en-US" altLang="zh-CN" sz="1400" dirty="0">
                <a:solidFill>
                  <a:schemeClr val="bg1"/>
                </a:solidFill>
                <a:latin typeface="+mn-lt"/>
                <a:ea typeface="+mn-ea"/>
                <a:cs typeface="+mn-ea"/>
                <a:sym typeface="+mn-lt"/>
              </a:rPr>
              <a:t>AIGC</a:t>
            </a:r>
            <a:r>
              <a:rPr lang="zh-CN" altLang="en-US" sz="1400" dirty="0">
                <a:solidFill>
                  <a:schemeClr val="bg1"/>
                </a:solidFill>
                <a:latin typeface="+mn-lt"/>
                <a:ea typeface="+mn-ea"/>
                <a:cs typeface="+mn-ea"/>
                <a:sym typeface="+mn-lt"/>
              </a:rPr>
              <a:t>可以根据输入的条件或指导，生成与之相关的内容。</a:t>
            </a:r>
          </a:p>
        </p:txBody>
      </p:sp>
      <p:sp>
        <p:nvSpPr>
          <p:cNvPr id="9" name="quotation-mark_32371"/>
          <p:cNvSpPr>
            <a:spLocks noChangeAspect="1"/>
          </p:cNvSpPr>
          <p:nvPr/>
        </p:nvSpPr>
        <p:spPr bwMode="auto">
          <a:xfrm>
            <a:off x="7957377" y="2023225"/>
            <a:ext cx="599769" cy="556659"/>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chemeClr val="bg1">
              <a:alpha val="50000"/>
            </a:schemeClr>
          </a:solidFill>
          <a:ln>
            <a:noFill/>
          </a:ln>
        </p:spPr>
        <p:txBody>
          <a:bodyPr/>
          <a:lstStyle/>
          <a:p>
            <a:endParaRPr lang="zh-CN" altLang="en-US">
              <a:cs typeface="+mn-ea"/>
              <a:sym typeface="+mn-lt"/>
            </a:endParaRPr>
          </a:p>
        </p:txBody>
      </p:sp>
    </p:spTree>
    <p:extLst>
      <p:ext uri="{BB962C8B-B14F-4D97-AF65-F5344CB8AC3E}">
        <p14:creationId xmlns:p14="http://schemas.microsoft.com/office/powerpoint/2010/main" val="223218443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80" name="Picture 8" descr="顽皮猫-高清晰宠物猫玩毛线球壁纸">
            <a:extLst>
              <a:ext uri="{FF2B5EF4-FFF2-40B4-BE49-F238E27FC236}">
                <a16:creationId xmlns:a16="http://schemas.microsoft.com/office/drawing/2014/main" id="{28AB9654-D023-7B48-19C3-77CECC87E3A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953" r="16693"/>
          <a:stretch/>
        </p:blipFill>
        <p:spPr bwMode="auto">
          <a:xfrm>
            <a:off x="3464809" y="2083678"/>
            <a:ext cx="2631190" cy="2628080"/>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
        <p:nvSpPr>
          <p:cNvPr id="4" name="矩形 3"/>
          <p:cNvSpPr/>
          <p:nvPr/>
        </p:nvSpPr>
        <p:spPr>
          <a:xfrm>
            <a:off x="6226264" y="2083678"/>
            <a:ext cx="5256676" cy="2628080"/>
          </a:xfrm>
          <a:prstGeom prst="rect">
            <a:avLst/>
          </a:prstGeom>
          <a:solidFill>
            <a:srgbClr val="60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57E78"/>
              </a:solidFill>
              <a:cs typeface="+mn-ea"/>
              <a:sym typeface="+mn-lt"/>
            </a:endParaRPr>
          </a:p>
        </p:txBody>
      </p:sp>
      <p:sp>
        <p:nvSpPr>
          <p:cNvPr id="7" name="1"/>
          <p:cNvSpPr txBox="1">
            <a:spLocks noChangeArrowheads="1"/>
          </p:cNvSpPr>
          <p:nvPr/>
        </p:nvSpPr>
        <p:spPr bwMode="auto">
          <a:xfrm>
            <a:off x="1103217" y="5144712"/>
            <a:ext cx="9985566" cy="1068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50000"/>
              </a:lnSpc>
            </a:pPr>
            <a:r>
              <a:rPr lang="en-US" altLang="zh-CN" sz="1600" dirty="0">
                <a:solidFill>
                  <a:schemeClr val="tx1">
                    <a:lumMod val="75000"/>
                    <a:lumOff val="25000"/>
                  </a:schemeClr>
                </a:solidFill>
                <a:latin typeface="+mn-lt"/>
                <a:ea typeface="+mn-ea"/>
                <a:cs typeface="+mn-ea"/>
                <a:sym typeface="+mn-lt"/>
              </a:rPr>
              <a:t>AIGC</a:t>
            </a:r>
            <a:r>
              <a:rPr lang="zh-CN" altLang="en-US" sz="1600" dirty="0">
                <a:solidFill>
                  <a:schemeClr val="tx1">
                    <a:lumMod val="75000"/>
                    <a:lumOff val="25000"/>
                  </a:schemeClr>
                </a:solidFill>
                <a:latin typeface="+mn-lt"/>
                <a:ea typeface="+mn-ea"/>
                <a:cs typeface="+mn-ea"/>
                <a:sym typeface="+mn-lt"/>
              </a:rPr>
              <a:t>检测的目的：</a:t>
            </a:r>
            <a:endParaRPr lang="en-US" altLang="zh-CN" sz="1600" dirty="0">
              <a:solidFill>
                <a:schemeClr val="tx1">
                  <a:lumMod val="75000"/>
                  <a:lumOff val="25000"/>
                </a:schemeClr>
              </a:solidFill>
              <a:latin typeface="+mn-lt"/>
              <a:ea typeface="+mn-ea"/>
              <a:cs typeface="+mn-ea"/>
              <a:sym typeface="+mn-lt"/>
            </a:endParaRPr>
          </a:p>
          <a:p>
            <a:pPr>
              <a:lnSpc>
                <a:spcPct val="150000"/>
              </a:lnSpc>
            </a:pPr>
            <a:r>
              <a:rPr lang="en-US" altLang="zh-CN" sz="1600" dirty="0">
                <a:solidFill>
                  <a:schemeClr val="tx1">
                    <a:lumMod val="75000"/>
                    <a:lumOff val="25000"/>
                  </a:schemeClr>
                </a:solidFill>
                <a:latin typeface="+mn-lt"/>
                <a:ea typeface="+mn-ea"/>
                <a:cs typeface="+mn-ea"/>
                <a:sym typeface="+mn-lt"/>
              </a:rPr>
              <a:t>1.</a:t>
            </a:r>
            <a:r>
              <a:rPr lang="zh-CN" altLang="en-US" sz="1600" dirty="0">
                <a:solidFill>
                  <a:schemeClr val="tx1">
                    <a:lumMod val="75000"/>
                    <a:lumOff val="25000"/>
                  </a:schemeClr>
                </a:solidFill>
                <a:latin typeface="+mn-lt"/>
                <a:ea typeface="+mn-ea"/>
                <a:cs typeface="+mn-ea"/>
                <a:sym typeface="+mn-lt"/>
              </a:rPr>
              <a:t>维护学术领域的诚信，可以帮助学术期刊、学术机构和教育机构快速发现和处理学术不端行为；</a:t>
            </a:r>
            <a:endParaRPr lang="en-US" altLang="zh-CN" sz="1600" dirty="0">
              <a:solidFill>
                <a:schemeClr val="tx1">
                  <a:lumMod val="75000"/>
                  <a:lumOff val="25000"/>
                </a:schemeClr>
              </a:solidFill>
              <a:latin typeface="+mn-lt"/>
              <a:ea typeface="+mn-ea"/>
              <a:cs typeface="+mn-ea"/>
              <a:sym typeface="+mn-lt"/>
            </a:endParaRPr>
          </a:p>
          <a:p>
            <a:pPr>
              <a:lnSpc>
                <a:spcPct val="150000"/>
              </a:lnSpc>
            </a:pPr>
            <a:r>
              <a:rPr lang="en-US" altLang="zh-CN" sz="1600" dirty="0">
                <a:solidFill>
                  <a:schemeClr val="tx1">
                    <a:lumMod val="75000"/>
                    <a:lumOff val="25000"/>
                  </a:schemeClr>
                </a:solidFill>
                <a:latin typeface="+mn-lt"/>
                <a:ea typeface="+mn-ea"/>
                <a:cs typeface="+mn-ea"/>
                <a:sym typeface="+mn-lt"/>
              </a:rPr>
              <a:t>2.</a:t>
            </a:r>
            <a:r>
              <a:rPr lang="zh-CN" altLang="en-US" sz="1600" dirty="0">
                <a:solidFill>
                  <a:schemeClr val="tx1">
                    <a:lumMod val="75000"/>
                    <a:lumOff val="25000"/>
                  </a:schemeClr>
                </a:solidFill>
                <a:latin typeface="+mn-lt"/>
                <a:ea typeface="+mn-ea"/>
                <a:cs typeface="+mn-ea"/>
                <a:sym typeface="+mn-lt"/>
              </a:rPr>
              <a:t>检测视频图片等媒体文件的真实性，帮助大众筛除具有迷惑性或煽动性的造假信息，维护社会秩序。</a:t>
            </a:r>
          </a:p>
        </p:txBody>
      </p:sp>
      <p:sp>
        <p:nvSpPr>
          <p:cNvPr id="11" name="文本框 10"/>
          <p:cNvSpPr txBox="1"/>
          <p:nvPr/>
        </p:nvSpPr>
        <p:spPr>
          <a:xfrm>
            <a:off x="6680722" y="2471082"/>
            <a:ext cx="2640675" cy="461665"/>
          </a:xfrm>
          <a:prstGeom prst="rect">
            <a:avLst/>
          </a:prstGeom>
          <a:noFill/>
        </p:spPr>
        <p:txBody>
          <a:bodyPr wrap="square" rtlCol="0">
            <a:spAutoFit/>
            <a:scene3d>
              <a:camera prst="orthographicFront"/>
              <a:lightRig rig="threePt" dir="t"/>
            </a:scene3d>
            <a:sp3d contourW="12700"/>
          </a:bodyPr>
          <a:lstStyle/>
          <a:p>
            <a:r>
              <a:rPr lang="zh-CN" altLang="en-US" sz="2400" b="1" dirty="0">
                <a:solidFill>
                  <a:schemeClr val="bg1"/>
                </a:solidFill>
                <a:cs typeface="+mn-ea"/>
                <a:sym typeface="+mn-lt"/>
              </a:rPr>
              <a:t>什么是</a:t>
            </a:r>
            <a:r>
              <a:rPr lang="en-US" altLang="zh-CN" sz="2400" b="1" dirty="0">
                <a:solidFill>
                  <a:schemeClr val="bg1"/>
                </a:solidFill>
                <a:cs typeface="+mn-ea"/>
                <a:sym typeface="+mn-lt"/>
              </a:rPr>
              <a:t>AIGC</a:t>
            </a:r>
            <a:r>
              <a:rPr lang="zh-CN" altLang="en-US" sz="2400" b="1" dirty="0">
                <a:solidFill>
                  <a:schemeClr val="bg1"/>
                </a:solidFill>
                <a:cs typeface="+mn-ea"/>
                <a:sym typeface="+mn-lt"/>
              </a:rPr>
              <a:t>检测？</a:t>
            </a:r>
          </a:p>
        </p:txBody>
      </p:sp>
      <p:sp>
        <p:nvSpPr>
          <p:cNvPr id="12" name="1"/>
          <p:cNvSpPr txBox="1">
            <a:spLocks noChangeArrowheads="1"/>
          </p:cNvSpPr>
          <p:nvPr/>
        </p:nvSpPr>
        <p:spPr bwMode="auto">
          <a:xfrm>
            <a:off x="6680723" y="3011526"/>
            <a:ext cx="4408060" cy="1258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50000"/>
              </a:lnSpc>
            </a:pPr>
            <a:r>
              <a:rPr lang="en-US" altLang="zh-CN" sz="1200" dirty="0">
                <a:solidFill>
                  <a:schemeClr val="bg1"/>
                </a:solidFill>
                <a:latin typeface="+mn-lt"/>
                <a:ea typeface="+mn-ea"/>
                <a:cs typeface="+mn-ea"/>
                <a:sym typeface="+mn-lt"/>
              </a:rPr>
              <a:t>          </a:t>
            </a:r>
            <a:r>
              <a:rPr lang="en-US" altLang="zh-CN" sz="1400" dirty="0">
                <a:solidFill>
                  <a:schemeClr val="bg1"/>
                </a:solidFill>
                <a:latin typeface="+mn-lt"/>
                <a:ea typeface="+mn-ea"/>
                <a:cs typeface="+mn-ea"/>
                <a:sym typeface="+mn-lt"/>
              </a:rPr>
              <a:t>AIGC</a:t>
            </a:r>
            <a:r>
              <a:rPr lang="zh-CN" altLang="en-US" sz="1400" dirty="0">
                <a:solidFill>
                  <a:schemeClr val="bg1"/>
                </a:solidFill>
                <a:latin typeface="+mn-lt"/>
                <a:ea typeface="+mn-ea"/>
                <a:cs typeface="+mn-ea"/>
                <a:sym typeface="+mn-lt"/>
              </a:rPr>
              <a:t>检测即人工智能生成内容检测，是一种利用人工智能技术对语言、图像、音频、视频等进行检测和识别的方法。这种检测关注于鉴别内容的原创性和真实性，确保内容不是由人工智能生成器生成的。</a:t>
            </a:r>
            <a:endParaRPr lang="zh-CN" altLang="en-US" sz="1200" dirty="0">
              <a:solidFill>
                <a:schemeClr val="bg1"/>
              </a:solidFill>
              <a:latin typeface="+mn-lt"/>
              <a:ea typeface="+mn-ea"/>
              <a:cs typeface="+mn-ea"/>
              <a:sym typeface="+mn-lt"/>
            </a:endParaRPr>
          </a:p>
        </p:txBody>
      </p:sp>
      <p:sp>
        <p:nvSpPr>
          <p:cNvPr id="10" name="文本框 9"/>
          <p:cNvSpPr txBox="1"/>
          <p:nvPr/>
        </p:nvSpPr>
        <p:spPr>
          <a:xfrm>
            <a:off x="4788516" y="1212537"/>
            <a:ext cx="261496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lumMod val="65000"/>
                  </a:prstClr>
                </a:solidFill>
                <a:effectLst/>
                <a:uLnTx/>
                <a:uFillTx/>
                <a:cs typeface="+mn-ea"/>
                <a:sym typeface="+mn-lt"/>
              </a:rPr>
              <a:t>Detection of AIGC content</a:t>
            </a:r>
          </a:p>
        </p:txBody>
      </p:sp>
      <p:sp>
        <p:nvSpPr>
          <p:cNvPr id="13" name="PA_文本框 2"/>
          <p:cNvSpPr txBox="1"/>
          <p:nvPr>
            <p:custDataLst>
              <p:tags r:id="rId1"/>
            </p:custDataLst>
          </p:nvPr>
        </p:nvSpPr>
        <p:spPr>
          <a:xfrm>
            <a:off x="4351361" y="644662"/>
            <a:ext cx="3489278" cy="641586"/>
          </a:xfrm>
          <a:prstGeom prst="rect">
            <a:avLst/>
          </a:prstGeom>
        </p:spPr>
        <p:txBody>
          <a:bodyPr wrap="square">
            <a:spAutoFit/>
            <a:scene3d>
              <a:camera prst="orthographicFront"/>
              <a:lightRig rig="threePt" dir="t"/>
            </a:scene3d>
            <a:sp3d contourW="12700"/>
          </a:bodyPr>
          <a:lstStyle>
            <a:defPPr>
              <a:defRPr lang="zh-CN"/>
            </a:defPPr>
            <a:lvl1pPr marR="0" lvl="0" indent="0" algn="ctr" fontAlgn="auto">
              <a:lnSpc>
                <a:spcPct val="120000"/>
              </a:lnSpc>
              <a:spcBef>
                <a:spcPts val="0"/>
              </a:spcBef>
              <a:spcAft>
                <a:spcPts val="0"/>
              </a:spcAft>
              <a:buClrTx/>
              <a:buSzTx/>
              <a:buFontTx/>
              <a:buNone/>
              <a:defRPr kumimoji="0" sz="3200" b="1" i="0" u="none" strike="noStrike" cap="none" spc="0" normalizeH="0" baseline="0">
                <a:ln>
                  <a:noFill/>
                </a:ln>
                <a:solidFill>
                  <a:srgbClr val="608274"/>
                </a:solidFill>
                <a:effectLst/>
                <a:uLnTx/>
                <a:uFillTx/>
                <a:latin typeface="Arial" panose="020B0604020202020204"/>
                <a:ea typeface="微软雅黑"/>
              </a:defRPr>
            </a:lvl1pPr>
          </a:lstStyle>
          <a:p>
            <a:r>
              <a:rPr lang="en-US" altLang="zh-CN" dirty="0">
                <a:latin typeface="+mn-lt"/>
                <a:ea typeface="+mn-ea"/>
                <a:cs typeface="+mn-ea"/>
                <a:sym typeface="+mn-lt"/>
              </a:rPr>
              <a:t>AIGC</a:t>
            </a:r>
            <a:r>
              <a:rPr lang="zh-CN" altLang="en-US" dirty="0">
                <a:latin typeface="+mn-lt"/>
                <a:ea typeface="+mn-ea"/>
                <a:cs typeface="+mn-ea"/>
                <a:sym typeface="+mn-lt"/>
              </a:rPr>
              <a:t>内容的检测</a:t>
            </a:r>
          </a:p>
        </p:txBody>
      </p:sp>
      <p:pic>
        <p:nvPicPr>
          <p:cNvPr id="3074" name="Picture 2" descr="小猫在地板上玩毛线西瓜马-AI魔法学院，一款Midjourney关键词免费生成器">
            <a:extLst>
              <a:ext uri="{FF2B5EF4-FFF2-40B4-BE49-F238E27FC236}">
                <a16:creationId xmlns:a16="http://schemas.microsoft.com/office/drawing/2014/main" id="{6E25C730-BDCE-FC32-FF12-F27E758A42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1563" y="2083678"/>
            <a:ext cx="2628080" cy="262808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93958EA4-13EB-C8E3-D4AF-0A49A1F690C5}"/>
              </a:ext>
            </a:extLst>
          </p:cNvPr>
          <p:cNvSpPr/>
          <p:nvPr/>
        </p:nvSpPr>
        <p:spPr>
          <a:xfrm>
            <a:off x="2870603" y="2936053"/>
            <a:ext cx="927883" cy="923330"/>
          </a:xfrm>
          <a:prstGeom prst="rect">
            <a:avLst/>
          </a:prstGeom>
          <a:noFill/>
        </p:spPr>
        <p:txBody>
          <a:bodyPr wrap="none" lIns="91440" tIns="45720" rIns="91440" bIns="45720">
            <a:spAutoFit/>
          </a:bodyPr>
          <a:lstStyle/>
          <a:p>
            <a:pPr algn="ctr"/>
            <a:r>
              <a:rPr lang="en-US" altLang="zh-CN"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VS</a:t>
            </a:r>
            <a:endParaRPr lang="en-US" altLang="zh-CN"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11857959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形状 1"/>
          <p:cNvSpPr/>
          <p:nvPr/>
        </p:nvSpPr>
        <p:spPr>
          <a:xfrm>
            <a:off x="6222343" y="2429222"/>
            <a:ext cx="2408274" cy="3277773"/>
          </a:xfrm>
          <a:prstGeom prst="roundRect">
            <a:avLst>
              <a:gd name="adj" fmla="val 0"/>
            </a:avLst>
          </a:prstGeom>
          <a:solidFill>
            <a:srgbClr val="3E584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7" name="任意多边形: 形状 2"/>
          <p:cNvSpPr/>
          <p:nvPr/>
        </p:nvSpPr>
        <p:spPr>
          <a:xfrm>
            <a:off x="8883295" y="2429222"/>
            <a:ext cx="2408274" cy="3277773"/>
          </a:xfrm>
          <a:prstGeom prst="roundRect">
            <a:avLst>
              <a:gd name="adj" fmla="val 0"/>
            </a:avLst>
          </a:prstGeom>
          <a:solidFill>
            <a:srgbClr val="E5C0A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8" name="任意多边形: 形状 3"/>
          <p:cNvSpPr/>
          <p:nvPr/>
        </p:nvSpPr>
        <p:spPr>
          <a:xfrm>
            <a:off x="900434" y="2429222"/>
            <a:ext cx="2408274" cy="3277773"/>
          </a:xfrm>
          <a:prstGeom prst="roundRect">
            <a:avLst>
              <a:gd name="adj" fmla="val 0"/>
            </a:avLst>
          </a:prstGeom>
          <a:solidFill>
            <a:srgbClr val="6082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9" name="任意多边形: 形状 4"/>
          <p:cNvSpPr/>
          <p:nvPr/>
        </p:nvSpPr>
        <p:spPr>
          <a:xfrm>
            <a:off x="3561388" y="2429222"/>
            <a:ext cx="2408274" cy="3277773"/>
          </a:xfrm>
          <a:prstGeom prst="roundRect">
            <a:avLst>
              <a:gd name="adj" fmla="val 0"/>
            </a:avLst>
          </a:prstGeom>
          <a:solidFill>
            <a:srgbClr val="D6C7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0" name="文本框 19"/>
          <p:cNvSpPr txBox="1"/>
          <p:nvPr/>
        </p:nvSpPr>
        <p:spPr>
          <a:xfrm>
            <a:off x="7170641" y="3088126"/>
            <a:ext cx="543739"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chemeClr val="bg1"/>
                </a:solidFill>
                <a:uLnTx/>
                <a:uFillTx/>
                <a:cs typeface="+mn-ea"/>
                <a:sym typeface="+mn-lt"/>
              </a:rPr>
              <a:t>03</a:t>
            </a:r>
            <a:endParaRPr kumimoji="0" lang="zh-CN" altLang="en-US" sz="2800" b="1" i="0" u="none" strike="noStrike" kern="1200" cap="none" spc="0" normalizeH="0" baseline="0" noProof="0" dirty="0">
              <a:ln>
                <a:noFill/>
              </a:ln>
              <a:solidFill>
                <a:schemeClr val="bg1"/>
              </a:solidFill>
              <a:uLnTx/>
              <a:uFillTx/>
              <a:cs typeface="+mn-ea"/>
              <a:sym typeface="+mn-lt"/>
            </a:endParaRPr>
          </a:p>
        </p:txBody>
      </p:sp>
      <p:cxnSp>
        <p:nvCxnSpPr>
          <p:cNvPr id="21" name="直接连接符 20"/>
          <p:cNvCxnSpPr/>
          <p:nvPr/>
        </p:nvCxnSpPr>
        <p:spPr>
          <a:xfrm>
            <a:off x="7139982" y="4956577"/>
            <a:ext cx="56350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9813246" y="3088126"/>
            <a:ext cx="543739"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chemeClr val="bg1"/>
                </a:solidFill>
                <a:uLnTx/>
                <a:uFillTx/>
                <a:cs typeface="+mn-ea"/>
                <a:sym typeface="+mn-lt"/>
              </a:rPr>
              <a:t>04</a:t>
            </a:r>
            <a:endParaRPr kumimoji="0" lang="zh-CN" altLang="en-US" sz="2800" b="1" i="0" u="none" strike="noStrike" kern="1200" cap="none" spc="0" normalizeH="0" baseline="0" noProof="0" dirty="0">
              <a:ln>
                <a:noFill/>
              </a:ln>
              <a:solidFill>
                <a:schemeClr val="bg1"/>
              </a:solidFill>
              <a:uLnTx/>
              <a:uFillTx/>
              <a:cs typeface="+mn-ea"/>
              <a:sym typeface="+mn-lt"/>
            </a:endParaRPr>
          </a:p>
        </p:txBody>
      </p:sp>
      <p:cxnSp>
        <p:nvCxnSpPr>
          <p:cNvPr id="23" name="直接连接符 22"/>
          <p:cNvCxnSpPr/>
          <p:nvPr/>
        </p:nvCxnSpPr>
        <p:spPr>
          <a:xfrm>
            <a:off x="9811830" y="4956577"/>
            <a:ext cx="56350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858358" y="3088126"/>
            <a:ext cx="543739"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chemeClr val="bg1"/>
                </a:solidFill>
                <a:uLnTx/>
                <a:uFillTx/>
                <a:cs typeface="+mn-ea"/>
                <a:sym typeface="+mn-lt"/>
              </a:rPr>
              <a:t>01</a:t>
            </a:r>
            <a:endParaRPr kumimoji="0" lang="zh-CN" altLang="en-US" sz="2800" b="1" i="0" u="none" strike="noStrike" kern="1200" cap="none" spc="0" normalizeH="0" baseline="0" noProof="0" dirty="0">
              <a:ln>
                <a:noFill/>
              </a:ln>
              <a:solidFill>
                <a:schemeClr val="bg1"/>
              </a:solidFill>
              <a:uLnTx/>
              <a:uFillTx/>
              <a:cs typeface="+mn-ea"/>
              <a:sym typeface="+mn-lt"/>
            </a:endParaRPr>
          </a:p>
        </p:txBody>
      </p:sp>
      <p:cxnSp>
        <p:nvCxnSpPr>
          <p:cNvPr id="25" name="直接连接符 24"/>
          <p:cNvCxnSpPr/>
          <p:nvPr/>
        </p:nvCxnSpPr>
        <p:spPr>
          <a:xfrm>
            <a:off x="1819343" y="4956577"/>
            <a:ext cx="56350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4472090" y="3088126"/>
            <a:ext cx="543739"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chemeClr val="bg1"/>
                </a:solidFill>
                <a:uLnTx/>
                <a:uFillTx/>
                <a:cs typeface="+mn-ea"/>
                <a:sym typeface="+mn-lt"/>
              </a:rPr>
              <a:t>02</a:t>
            </a:r>
            <a:endParaRPr kumimoji="0" lang="zh-CN" altLang="en-US" sz="2800" b="1" i="0" u="none" strike="noStrike" kern="1200" cap="none" spc="0" normalizeH="0" baseline="0" noProof="0" dirty="0">
              <a:ln>
                <a:noFill/>
              </a:ln>
              <a:solidFill>
                <a:schemeClr val="bg1"/>
              </a:solidFill>
              <a:uLnTx/>
              <a:uFillTx/>
              <a:cs typeface="+mn-ea"/>
              <a:sym typeface="+mn-lt"/>
            </a:endParaRPr>
          </a:p>
        </p:txBody>
      </p:sp>
      <p:cxnSp>
        <p:nvCxnSpPr>
          <p:cNvPr id="27" name="直接连接符 26"/>
          <p:cNvCxnSpPr/>
          <p:nvPr/>
        </p:nvCxnSpPr>
        <p:spPr>
          <a:xfrm>
            <a:off x="4470674" y="4956577"/>
            <a:ext cx="56350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6589877" y="3763834"/>
            <a:ext cx="1723549" cy="553998"/>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000" b="1" i="0" u="none" strike="noStrike" kern="1200" cap="none" spc="0" normalizeH="0" baseline="0" noProof="0" dirty="0">
                <a:ln>
                  <a:noFill/>
                </a:ln>
                <a:solidFill>
                  <a:schemeClr val="bg1"/>
                </a:solidFill>
                <a:uLnTx/>
                <a:uFillTx/>
                <a:cs typeface="+mn-ea"/>
                <a:sym typeface="+mn-lt"/>
              </a:rPr>
              <a:t>项目介绍</a:t>
            </a:r>
          </a:p>
        </p:txBody>
      </p:sp>
      <p:sp>
        <p:nvSpPr>
          <p:cNvPr id="29" name="矩形 28"/>
          <p:cNvSpPr/>
          <p:nvPr/>
        </p:nvSpPr>
        <p:spPr>
          <a:xfrm>
            <a:off x="6551401" y="4317986"/>
            <a:ext cx="1800493" cy="307777"/>
          </a:xfrm>
          <a:prstGeom prst="rect">
            <a:avLst/>
          </a:prstGeom>
        </p:spPr>
        <p:txBody>
          <a:bodyPr wrap="none">
            <a:spAutoFit/>
          </a:bodyPr>
          <a:lstStyle/>
          <a:p>
            <a:pPr lvl="0" algn="ctr">
              <a:defRPr/>
            </a:pPr>
            <a:r>
              <a:rPr lang="zh-CN" altLang="en-US" sz="1400" dirty="0">
                <a:solidFill>
                  <a:schemeClr val="bg1"/>
                </a:solidFill>
                <a:cs typeface="+mn-ea"/>
                <a:sym typeface="+mn-lt"/>
              </a:rPr>
              <a:t>研究内容与可能改进</a:t>
            </a:r>
            <a:endParaRPr lang="en-US" altLang="zh-CN" sz="1400" dirty="0">
              <a:solidFill>
                <a:schemeClr val="bg1"/>
              </a:solidFill>
              <a:cs typeface="+mn-ea"/>
              <a:sym typeface="+mn-lt"/>
            </a:endParaRPr>
          </a:p>
        </p:txBody>
      </p:sp>
      <p:sp>
        <p:nvSpPr>
          <p:cNvPr id="30" name="矩形 29"/>
          <p:cNvSpPr/>
          <p:nvPr/>
        </p:nvSpPr>
        <p:spPr>
          <a:xfrm>
            <a:off x="9635075" y="3763834"/>
            <a:ext cx="954107" cy="553998"/>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3000" b="1" dirty="0">
                <a:solidFill>
                  <a:schemeClr val="bg1"/>
                </a:solidFill>
                <a:cs typeface="+mn-ea"/>
                <a:sym typeface="+mn-lt"/>
              </a:rPr>
              <a:t>总结</a:t>
            </a:r>
            <a:endParaRPr kumimoji="0" lang="zh-CN" altLang="en-US" sz="3000" b="1" i="0" u="none" strike="noStrike" kern="1200" cap="none" spc="0" normalizeH="0" baseline="0" noProof="0" dirty="0">
              <a:ln>
                <a:noFill/>
              </a:ln>
              <a:solidFill>
                <a:schemeClr val="bg1"/>
              </a:solidFill>
              <a:uLnTx/>
              <a:uFillTx/>
              <a:cs typeface="+mn-ea"/>
              <a:sym typeface="+mn-lt"/>
            </a:endParaRPr>
          </a:p>
        </p:txBody>
      </p:sp>
      <p:sp>
        <p:nvSpPr>
          <p:cNvPr id="31" name="矩形 30"/>
          <p:cNvSpPr/>
          <p:nvPr/>
        </p:nvSpPr>
        <p:spPr>
          <a:xfrm>
            <a:off x="9301642" y="4317986"/>
            <a:ext cx="1620957" cy="307777"/>
          </a:xfrm>
          <a:prstGeom prst="rect">
            <a:avLst/>
          </a:prstGeom>
        </p:spPr>
        <p:txBody>
          <a:bodyPr wrap="none">
            <a:spAutoFit/>
          </a:bodyPr>
          <a:lstStyle/>
          <a:p>
            <a:pPr lvl="0" algn="ctr">
              <a:defRPr/>
            </a:pPr>
            <a:r>
              <a:rPr lang="zh-CN" altLang="en-US" sz="1400" dirty="0">
                <a:solidFill>
                  <a:schemeClr val="bg1"/>
                </a:solidFill>
                <a:cs typeface="+mn-ea"/>
                <a:sym typeface="+mn-lt"/>
              </a:rPr>
              <a:t>项目结题预期目标</a:t>
            </a:r>
            <a:endParaRPr lang="en-US" altLang="zh-CN" sz="1400" dirty="0">
              <a:solidFill>
                <a:schemeClr val="bg1"/>
              </a:solidFill>
              <a:cs typeface="+mn-ea"/>
              <a:sym typeface="+mn-lt"/>
            </a:endParaRPr>
          </a:p>
        </p:txBody>
      </p:sp>
      <p:sp>
        <p:nvSpPr>
          <p:cNvPr id="32" name="矩形 31"/>
          <p:cNvSpPr/>
          <p:nvPr/>
        </p:nvSpPr>
        <p:spPr>
          <a:xfrm>
            <a:off x="1259288" y="3763833"/>
            <a:ext cx="1723549" cy="553998"/>
          </a:xfrm>
          <a:prstGeom prst="rect">
            <a:avLst/>
          </a:prstGeom>
        </p:spPr>
        <p:txBody>
          <a:bodyPr wrap="none">
            <a:spAutoFit/>
          </a:bodyPr>
          <a:lstStyle/>
          <a:p>
            <a:pPr lvl="0" algn="ctr">
              <a:defRPr/>
            </a:pPr>
            <a:r>
              <a:rPr lang="zh-CN" altLang="en-US" sz="3000" b="1" dirty="0">
                <a:solidFill>
                  <a:schemeClr val="bg1"/>
                </a:solidFill>
                <a:cs typeface="+mn-ea"/>
                <a:sym typeface="+mn-lt"/>
              </a:rPr>
              <a:t>项目背景</a:t>
            </a:r>
          </a:p>
        </p:txBody>
      </p:sp>
      <p:sp>
        <p:nvSpPr>
          <p:cNvPr id="33" name="矩形 32"/>
          <p:cNvSpPr/>
          <p:nvPr/>
        </p:nvSpPr>
        <p:spPr>
          <a:xfrm>
            <a:off x="1400354" y="4317985"/>
            <a:ext cx="1441420" cy="307777"/>
          </a:xfrm>
          <a:prstGeom prst="rect">
            <a:avLst/>
          </a:prstGeom>
        </p:spPr>
        <p:txBody>
          <a:bodyPr wrap="none">
            <a:spAutoFit/>
          </a:bodyPr>
          <a:lstStyle/>
          <a:p>
            <a:pPr lvl="0" algn="ctr">
              <a:defRPr/>
            </a:pPr>
            <a:r>
              <a:rPr lang="zh-CN" altLang="en-US" sz="1400" dirty="0">
                <a:solidFill>
                  <a:schemeClr val="bg1"/>
                </a:solidFill>
                <a:cs typeface="+mn-ea"/>
                <a:sym typeface="+mn-lt"/>
              </a:rPr>
              <a:t>空对地目标检测</a:t>
            </a:r>
            <a:endParaRPr kumimoji="0" lang="en-US" altLang="zh-CN" sz="1400" b="0" i="0" u="none" strike="noStrike" kern="1200" cap="none" spc="0" normalizeH="0" baseline="0" noProof="0" dirty="0">
              <a:ln>
                <a:noFill/>
              </a:ln>
              <a:solidFill>
                <a:schemeClr val="bg1"/>
              </a:solidFill>
              <a:uLnTx/>
              <a:uFillTx/>
              <a:cs typeface="+mn-ea"/>
              <a:sym typeface="+mn-lt"/>
            </a:endParaRPr>
          </a:p>
        </p:txBody>
      </p:sp>
      <p:sp>
        <p:nvSpPr>
          <p:cNvPr id="34" name="矩形 33"/>
          <p:cNvSpPr/>
          <p:nvPr/>
        </p:nvSpPr>
        <p:spPr>
          <a:xfrm>
            <a:off x="3890897" y="3763833"/>
            <a:ext cx="1723549" cy="553998"/>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3000" b="1" dirty="0">
                <a:solidFill>
                  <a:schemeClr val="bg1"/>
                </a:solidFill>
                <a:cs typeface="+mn-ea"/>
                <a:sym typeface="+mn-lt"/>
              </a:rPr>
              <a:t>算法现状</a:t>
            </a:r>
            <a:endParaRPr kumimoji="0" lang="zh-CN" altLang="en-US" sz="3000" b="1" i="0" u="none" strike="noStrike" kern="1200" cap="none" spc="0" normalizeH="0" baseline="0" noProof="0" dirty="0">
              <a:ln>
                <a:noFill/>
              </a:ln>
              <a:solidFill>
                <a:schemeClr val="bg1"/>
              </a:solidFill>
              <a:uLnTx/>
              <a:uFillTx/>
              <a:cs typeface="+mn-ea"/>
              <a:sym typeface="+mn-lt"/>
            </a:endParaRPr>
          </a:p>
        </p:txBody>
      </p:sp>
      <p:sp>
        <p:nvSpPr>
          <p:cNvPr id="35" name="矩形 34"/>
          <p:cNvSpPr/>
          <p:nvPr/>
        </p:nvSpPr>
        <p:spPr>
          <a:xfrm>
            <a:off x="3929428" y="4317985"/>
            <a:ext cx="1646476" cy="307777"/>
          </a:xfrm>
          <a:prstGeom prst="rect">
            <a:avLst/>
          </a:prstGeom>
        </p:spPr>
        <p:txBody>
          <a:bodyPr wrap="none">
            <a:spAutoFit/>
          </a:bodyPr>
          <a:lstStyle/>
          <a:p>
            <a:pPr lvl="0" algn="ctr">
              <a:defRPr/>
            </a:pPr>
            <a:r>
              <a:rPr lang="en-US" altLang="zh-CN" sz="1400" dirty="0">
                <a:solidFill>
                  <a:schemeClr val="bg1"/>
                </a:solidFill>
                <a:cs typeface="+mn-ea"/>
                <a:sym typeface="+mn-lt"/>
              </a:rPr>
              <a:t>YOLOv8</a:t>
            </a:r>
            <a:r>
              <a:rPr lang="zh-CN" altLang="en-US" sz="1400" dirty="0">
                <a:solidFill>
                  <a:schemeClr val="bg1"/>
                </a:solidFill>
                <a:cs typeface="+mn-ea"/>
                <a:sym typeface="+mn-lt"/>
              </a:rPr>
              <a:t>应用与发展</a:t>
            </a:r>
            <a:endParaRPr lang="en-US" altLang="zh-CN" sz="1400" dirty="0">
              <a:solidFill>
                <a:schemeClr val="bg1"/>
              </a:solidFill>
              <a:cs typeface="+mn-ea"/>
              <a:sym typeface="+mn-lt"/>
            </a:endParaRPr>
          </a:p>
        </p:txBody>
      </p:sp>
      <p:sp>
        <p:nvSpPr>
          <p:cNvPr id="36" name="文本框 35"/>
          <p:cNvSpPr txBox="1"/>
          <p:nvPr/>
        </p:nvSpPr>
        <p:spPr>
          <a:xfrm>
            <a:off x="5077001" y="746522"/>
            <a:ext cx="2037997" cy="923330"/>
          </a:xfrm>
          <a:prstGeom prst="rect">
            <a:avLst/>
          </a:prstGeom>
          <a:noFill/>
        </p:spPr>
        <p:txBody>
          <a:bodyPr wrap="square" rtlCol="0">
            <a:spAutoFit/>
          </a:bodyPr>
          <a:lstStyle/>
          <a:p>
            <a:pPr algn="ctr"/>
            <a:r>
              <a:rPr lang="zh-CN" altLang="en-US" sz="5400" dirty="0">
                <a:solidFill>
                  <a:srgbClr val="608274"/>
                </a:solidFill>
                <a:cs typeface="+mn-ea"/>
                <a:sym typeface="+mn-lt"/>
              </a:rPr>
              <a:t>目录</a:t>
            </a:r>
          </a:p>
        </p:txBody>
      </p:sp>
      <p:sp>
        <p:nvSpPr>
          <p:cNvPr id="37" name="文本框 36"/>
          <p:cNvSpPr txBox="1"/>
          <p:nvPr/>
        </p:nvSpPr>
        <p:spPr>
          <a:xfrm>
            <a:off x="5384109" y="1607973"/>
            <a:ext cx="1474582" cy="369332"/>
          </a:xfrm>
          <a:prstGeom prst="rect">
            <a:avLst/>
          </a:prstGeom>
          <a:noFill/>
        </p:spPr>
        <p:txBody>
          <a:bodyPr wrap="square" rtlCol="0">
            <a:spAutoFit/>
          </a:bodyPr>
          <a:lstStyle/>
          <a:p>
            <a:pPr lvl="0" algn="dist" defTabSz="609600">
              <a:defRPr/>
            </a:pPr>
            <a:r>
              <a:rPr kumimoji="1" lang="en-US" altLang="zh-CN" b="1" kern="0" dirty="0">
                <a:solidFill>
                  <a:schemeClr val="tx1">
                    <a:lumMod val="50000"/>
                    <a:lumOff val="50000"/>
                  </a:schemeClr>
                </a:solidFill>
                <a:cs typeface="+mn-ea"/>
                <a:sym typeface="+mn-lt"/>
              </a:rPr>
              <a:t>CONTENT</a:t>
            </a:r>
            <a:endParaRPr kumimoji="1" lang="zh-CN" altLang="en-US" b="1" kern="0" dirty="0">
              <a:solidFill>
                <a:schemeClr val="tx1">
                  <a:lumMod val="50000"/>
                  <a:lumOff val="50000"/>
                </a:schemeClr>
              </a:solidFill>
              <a:cs typeface="+mn-ea"/>
              <a:sym typeface="+mn-lt"/>
            </a:endParaRPr>
          </a:p>
        </p:txBody>
      </p:sp>
      <p:sp>
        <p:nvSpPr>
          <p:cNvPr id="38" name="TextBox 4">
            <a:extLst>
              <a:ext uri="{FF2B5EF4-FFF2-40B4-BE49-F238E27FC236}">
                <a16:creationId xmlns:a16="http://schemas.microsoft.com/office/drawing/2014/main" id="{EB684C7E-20A7-9694-F2D4-694B922B40F4}"/>
              </a:ext>
            </a:extLst>
          </p:cNvPr>
          <p:cNvSpPr txBox="1"/>
          <p:nvPr/>
        </p:nvSpPr>
        <p:spPr>
          <a:xfrm>
            <a:off x="0" y="0"/>
            <a:ext cx="45365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cs typeface="+mn-ea"/>
                <a:sym typeface="+mn-lt"/>
              </a:rPr>
              <a:t>行业</a:t>
            </a:r>
            <a:r>
              <a:rPr lang="en-US" altLang="zh-CN" sz="100" dirty="0">
                <a:solidFill>
                  <a:schemeClr val="tx1">
                    <a:alpha val="0"/>
                  </a:schemeClr>
                </a:solidFill>
                <a:cs typeface="+mn-ea"/>
                <a:sym typeface="+mn-lt"/>
              </a:rPr>
              <a:t>PPT</a:t>
            </a:r>
            <a:r>
              <a:rPr lang="zh-CN" altLang="en-US" sz="100" dirty="0">
                <a:solidFill>
                  <a:schemeClr val="tx1">
                    <a:alpha val="0"/>
                  </a:schemeClr>
                </a:solidFill>
                <a:cs typeface="+mn-ea"/>
                <a:sym typeface="+mn-lt"/>
              </a:rPr>
              <a:t>模板</a:t>
            </a:r>
            <a:r>
              <a:rPr lang="en-US" altLang="zh-CN" sz="100" dirty="0">
                <a:solidFill>
                  <a:schemeClr val="tx1">
                    <a:alpha val="0"/>
                  </a:schemeClr>
                </a:solidFill>
                <a:cs typeface="+mn-ea"/>
                <a:sym typeface="+mn-lt"/>
              </a:rPr>
              <a:t>http://www.1ppt.com/hangye/</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1600200"/>
            <a:ext cx="6908802" cy="5257800"/>
          </a:xfrm>
          <a:prstGeom prst="rect">
            <a:avLst/>
          </a:prstGeom>
          <a:solidFill>
            <a:srgbClr val="3E5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1" y="0"/>
            <a:ext cx="12192001" cy="1600200"/>
          </a:xfrm>
          <a:prstGeom prst="rect">
            <a:avLst/>
          </a:prstGeom>
          <a:solidFill>
            <a:srgbClr val="60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6908801" y="2066262"/>
            <a:ext cx="5283200" cy="4791738"/>
          </a:xfrm>
          <a:prstGeom prst="rect">
            <a:avLst/>
          </a:prstGeom>
          <a:solidFill>
            <a:srgbClr val="E5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9902826" y="1117600"/>
            <a:ext cx="2289174" cy="948661"/>
          </a:xfrm>
          <a:prstGeom prst="rect">
            <a:avLst/>
          </a:prstGeom>
          <a:solidFill>
            <a:srgbClr val="EAE7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1617045" y="1117600"/>
            <a:ext cx="8961120" cy="46228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3420532" y="1998133"/>
            <a:ext cx="5350933" cy="463397"/>
          </a:xfrm>
          <a:prstGeom prst="rect">
            <a:avLst/>
          </a:prstGeom>
          <a:noFill/>
        </p:spPr>
        <p:txBody>
          <a:bodyPr wrap="square" rtlCol="0">
            <a:spAutoFit/>
          </a:bodyPr>
          <a:lstStyle/>
          <a:p>
            <a:pPr algn="ctr">
              <a:lnSpc>
                <a:spcPct val="150000"/>
              </a:lnSpc>
            </a:pPr>
            <a:r>
              <a:rPr lang="en-US" altLang="zh-CN" dirty="0">
                <a:solidFill>
                  <a:srgbClr val="608274"/>
                </a:solidFill>
                <a:cs typeface="+mn-ea"/>
                <a:sym typeface="+mn-lt"/>
              </a:rPr>
              <a:t>Project Background</a:t>
            </a:r>
          </a:p>
        </p:txBody>
      </p:sp>
      <p:sp>
        <p:nvSpPr>
          <p:cNvPr id="17" name="PA_文本框 2"/>
          <p:cNvSpPr txBox="1"/>
          <p:nvPr>
            <p:custDataLst>
              <p:tags r:id="rId1"/>
            </p:custDataLst>
          </p:nvPr>
        </p:nvSpPr>
        <p:spPr>
          <a:xfrm>
            <a:off x="2349039" y="2477347"/>
            <a:ext cx="7493920" cy="112152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zh-CN" altLang="en-US" sz="6000" b="0" dirty="0">
                <a:solidFill>
                  <a:srgbClr val="608274"/>
                </a:solidFill>
                <a:latin typeface="+mn-lt"/>
                <a:ea typeface="+mn-ea"/>
                <a:cs typeface="+mn-ea"/>
                <a:sym typeface="+mn-lt"/>
              </a:rPr>
              <a:t>项目背景</a:t>
            </a:r>
          </a:p>
        </p:txBody>
      </p:sp>
      <p:sp>
        <p:nvSpPr>
          <p:cNvPr id="18" name="圆角矩形 17"/>
          <p:cNvSpPr/>
          <p:nvPr/>
        </p:nvSpPr>
        <p:spPr>
          <a:xfrm>
            <a:off x="5098283" y="4564667"/>
            <a:ext cx="1984827" cy="412286"/>
          </a:xfrm>
          <a:prstGeom prst="roundRect">
            <a:avLst>
              <a:gd name="adj" fmla="val 50000"/>
            </a:avLst>
          </a:prstGeom>
          <a:solidFill>
            <a:srgbClr val="60827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B757F"/>
              </a:solidFill>
              <a:cs typeface="+mn-ea"/>
              <a:sym typeface="+mn-lt"/>
            </a:endParaRPr>
          </a:p>
        </p:txBody>
      </p:sp>
      <p:sp>
        <p:nvSpPr>
          <p:cNvPr id="19" name="矩形 18"/>
          <p:cNvSpPr/>
          <p:nvPr/>
        </p:nvSpPr>
        <p:spPr>
          <a:xfrm>
            <a:off x="5484481" y="4601807"/>
            <a:ext cx="1209063" cy="350803"/>
          </a:xfrm>
          <a:prstGeom prst="rect">
            <a:avLst/>
          </a:prstGeom>
        </p:spPr>
        <p:txBody>
          <a:bodyPr wrap="square">
            <a:spAutoFit/>
          </a:bodyPr>
          <a:lstStyle/>
          <a:p>
            <a:pPr algn="dist"/>
            <a:r>
              <a:rPr lang="en-US" altLang="zh-CN" sz="1600" dirty="0">
                <a:solidFill>
                  <a:schemeClr val="bg1"/>
                </a:solidFill>
                <a:cs typeface="+mn-ea"/>
                <a:sym typeface="+mn-lt"/>
              </a:rPr>
              <a:t>PART.01</a:t>
            </a:r>
            <a:endParaRPr lang="zh-CN" altLang="en-US" sz="1600" dirty="0">
              <a:solidFill>
                <a:schemeClr val="bg1"/>
              </a:solidFill>
              <a:cs typeface="+mn-ea"/>
              <a:sym typeface="+mn-lt"/>
            </a:endParaRPr>
          </a:p>
        </p:txBody>
      </p:sp>
      <p:sp>
        <p:nvSpPr>
          <p:cNvPr id="20" name="文本框 19"/>
          <p:cNvSpPr txBox="1"/>
          <p:nvPr/>
        </p:nvSpPr>
        <p:spPr>
          <a:xfrm>
            <a:off x="2380644" y="3614689"/>
            <a:ext cx="7413439" cy="381066"/>
          </a:xfrm>
          <a:prstGeom prst="rect">
            <a:avLst/>
          </a:prstGeom>
          <a:noFill/>
        </p:spPr>
        <p:txBody>
          <a:bodyPr wrap="square" rtlCol="0">
            <a:spAutoFit/>
          </a:bodyPr>
          <a:lstStyle/>
          <a:p>
            <a:pPr algn="ctr">
              <a:lnSpc>
                <a:spcPct val="150000"/>
              </a:lnSpc>
            </a:pPr>
            <a:r>
              <a:rPr lang="zh-CN" altLang="en-US" sz="1400" dirty="0">
                <a:solidFill>
                  <a:schemeClr val="tx1">
                    <a:lumMod val="50000"/>
                    <a:lumOff val="50000"/>
                  </a:schemeClr>
                </a:solidFill>
                <a:cs typeface="+mn-ea"/>
                <a:sym typeface="+mn-lt"/>
              </a:rPr>
              <a:t>空对地目标检测的研究意义</a:t>
            </a:r>
          </a:p>
        </p:txBody>
      </p:sp>
      <p:sp>
        <p:nvSpPr>
          <p:cNvPr id="4" name="矩形 3"/>
          <p:cNvSpPr/>
          <p:nvPr/>
        </p:nvSpPr>
        <p:spPr>
          <a:xfrm>
            <a:off x="-7304" y="4132362"/>
            <a:ext cx="2715556" cy="2345440"/>
          </a:xfrm>
          <a:prstGeom prst="rect">
            <a:avLst/>
          </a:prstGeom>
          <a:solidFill>
            <a:srgbClr val="D6C7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34622" y="1202912"/>
            <a:ext cx="37227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lumMod val="65000"/>
                  </a:prstClr>
                </a:solidFill>
                <a:effectLst/>
                <a:uLnTx/>
                <a:uFillTx/>
                <a:cs typeface="+mn-ea"/>
                <a:sym typeface="+mn-lt"/>
              </a:rPr>
              <a:t>Artificial Intelligence Generated Content</a:t>
            </a:r>
          </a:p>
        </p:txBody>
      </p:sp>
      <p:sp>
        <p:nvSpPr>
          <p:cNvPr id="3" name="PA_文本框 2"/>
          <p:cNvSpPr txBox="1"/>
          <p:nvPr>
            <p:custDataLst>
              <p:tags r:id="rId1"/>
            </p:custDataLst>
          </p:nvPr>
        </p:nvSpPr>
        <p:spPr>
          <a:xfrm>
            <a:off x="3529264" y="644662"/>
            <a:ext cx="5133472" cy="641586"/>
          </a:xfrm>
          <a:prstGeom prst="rect">
            <a:avLst/>
          </a:prstGeom>
        </p:spPr>
        <p:txBody>
          <a:bodyPr wrap="square">
            <a:spAutoFit/>
            <a:scene3d>
              <a:camera prst="orthographicFront"/>
              <a:lightRig rig="threePt" dir="t"/>
            </a:scene3d>
            <a:sp3d contourW="12700"/>
          </a:bodyPr>
          <a:lstStyle>
            <a:defPPr>
              <a:defRPr lang="zh-CN"/>
            </a:defPPr>
            <a:lvl1pPr marR="0" lvl="0" indent="0" algn="ctr" fontAlgn="auto">
              <a:lnSpc>
                <a:spcPct val="120000"/>
              </a:lnSpc>
              <a:spcBef>
                <a:spcPts val="0"/>
              </a:spcBef>
              <a:spcAft>
                <a:spcPts val="0"/>
              </a:spcAft>
              <a:buClrTx/>
              <a:buSzTx/>
              <a:buFontTx/>
              <a:buNone/>
              <a:defRPr kumimoji="0" sz="3200" b="1" i="0" u="none" strike="noStrike" cap="none" spc="0" normalizeH="0" baseline="0">
                <a:ln>
                  <a:noFill/>
                </a:ln>
                <a:solidFill>
                  <a:srgbClr val="608274"/>
                </a:solidFill>
                <a:effectLst/>
                <a:uLnTx/>
                <a:uFillTx/>
                <a:latin typeface="Arial" panose="020B0604020202020204"/>
                <a:ea typeface="微软雅黑"/>
              </a:defRPr>
            </a:lvl1pPr>
          </a:lstStyle>
          <a:p>
            <a:r>
              <a:rPr lang="zh-CN" altLang="en-US" dirty="0">
                <a:latin typeface="+mn-lt"/>
                <a:ea typeface="+mn-ea"/>
                <a:cs typeface="+mn-ea"/>
                <a:sym typeface="+mn-lt"/>
              </a:rPr>
              <a:t>空对地目标检测</a:t>
            </a:r>
            <a:endParaRPr lang="en-US" dirty="0">
              <a:latin typeface="+mn-lt"/>
              <a:ea typeface="+mn-ea"/>
              <a:cs typeface="+mn-ea"/>
              <a:sym typeface="+mn-lt"/>
            </a:endParaRPr>
          </a:p>
        </p:txBody>
      </p:sp>
      <p:sp>
        <p:nvSpPr>
          <p:cNvPr id="5" name="矩形 4"/>
          <p:cNvSpPr/>
          <p:nvPr/>
        </p:nvSpPr>
        <p:spPr>
          <a:xfrm>
            <a:off x="7626865" y="1891220"/>
            <a:ext cx="3989223" cy="4004110"/>
          </a:xfrm>
          <a:prstGeom prst="rect">
            <a:avLst/>
          </a:prstGeom>
          <a:solidFill>
            <a:srgbClr val="60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7626865" y="5144559"/>
            <a:ext cx="3989223" cy="750771"/>
          </a:xfrm>
          <a:prstGeom prst="rect">
            <a:avLst/>
          </a:prstGeom>
          <a:solidFill>
            <a:srgbClr val="E5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cs typeface="+mn-ea"/>
              <a:sym typeface="+mn-lt"/>
            </a:endParaRPr>
          </a:p>
        </p:txBody>
      </p:sp>
      <p:sp>
        <p:nvSpPr>
          <p:cNvPr id="7" name="文本框 6"/>
          <p:cNvSpPr txBox="1"/>
          <p:nvPr/>
        </p:nvSpPr>
        <p:spPr>
          <a:xfrm>
            <a:off x="8693233" y="5289111"/>
            <a:ext cx="1856486" cy="461665"/>
          </a:xfrm>
          <a:prstGeom prst="rect">
            <a:avLst/>
          </a:prstGeom>
          <a:noFill/>
        </p:spPr>
        <p:txBody>
          <a:bodyPr wrap="square" rtlCol="0">
            <a:spAutoFit/>
            <a:scene3d>
              <a:camera prst="orthographicFront"/>
              <a:lightRig rig="threePt" dir="t"/>
            </a:scene3d>
            <a:sp3d contourW="12700"/>
          </a:bodyPr>
          <a:lstStyle/>
          <a:p>
            <a:pPr algn="ctr"/>
            <a:r>
              <a:rPr lang="zh-CN" altLang="en-US" sz="2400" b="1" dirty="0">
                <a:solidFill>
                  <a:schemeClr val="bg1"/>
                </a:solidFill>
                <a:cs typeface="+mn-ea"/>
                <a:sym typeface="+mn-lt"/>
              </a:rPr>
              <a:t>研究意义</a:t>
            </a:r>
          </a:p>
        </p:txBody>
      </p:sp>
      <p:sp>
        <p:nvSpPr>
          <p:cNvPr id="8" name="1"/>
          <p:cNvSpPr txBox="1">
            <a:spLocks noChangeArrowheads="1"/>
          </p:cNvSpPr>
          <p:nvPr/>
        </p:nvSpPr>
        <p:spPr bwMode="auto">
          <a:xfrm>
            <a:off x="7826991" y="2584008"/>
            <a:ext cx="3608216" cy="2463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50000"/>
              </a:lnSpc>
            </a:pPr>
            <a:r>
              <a:rPr lang="zh-CN" altLang="en-US" sz="1200" dirty="0">
                <a:solidFill>
                  <a:schemeClr val="bg1"/>
                </a:solidFill>
                <a:latin typeface="+mn-lt"/>
                <a:ea typeface="+mn-ea"/>
                <a:cs typeface="+mn-ea"/>
                <a:sym typeface="+mn-lt"/>
              </a:rPr>
              <a:t>         配备摄像头的无人机已经被广泛应用于军事、农业、航空摄影、快速交付和监视等领域或场景。当前无人机主要通过数据链传输到地面站来实现对采集图像或视频的处理，但这种方式存在诸多缺点。</a:t>
            </a:r>
            <a:endParaRPr lang="en-US" altLang="zh-CN" sz="1200" dirty="0">
              <a:solidFill>
                <a:schemeClr val="bg1"/>
              </a:solidFill>
              <a:latin typeface="+mn-lt"/>
              <a:ea typeface="+mn-ea"/>
              <a:cs typeface="+mn-ea"/>
              <a:sym typeface="+mn-lt"/>
            </a:endParaRPr>
          </a:p>
          <a:p>
            <a:pPr>
              <a:lnSpc>
                <a:spcPct val="150000"/>
              </a:lnSpc>
            </a:pPr>
            <a:r>
              <a:rPr lang="en-US" altLang="zh-CN" sz="1200" dirty="0">
                <a:solidFill>
                  <a:schemeClr val="bg1"/>
                </a:solidFill>
                <a:latin typeface="+mn-lt"/>
                <a:ea typeface="+mn-ea"/>
                <a:cs typeface="+mn-ea"/>
                <a:sym typeface="+mn-lt"/>
              </a:rPr>
              <a:t>         </a:t>
            </a:r>
            <a:r>
              <a:rPr lang="zh-CN" altLang="en-US" sz="1200" dirty="0">
                <a:solidFill>
                  <a:schemeClr val="bg1"/>
                </a:solidFill>
                <a:latin typeface="+mn-lt"/>
                <a:ea typeface="+mn-ea"/>
                <a:cs typeface="+mn-ea"/>
                <a:sym typeface="+mn-lt"/>
              </a:rPr>
              <a:t>考虑无人机机载嵌入式设备，在任务中直接对采集的图像或视频进行处理的方法，可实现目标检测并将相关信息传输给地面指挥单元，因此，提高识别精度与提升训练、推理速度对无人机目标检测的研究具有重要意义。</a:t>
            </a:r>
            <a:endParaRPr lang="en-US" altLang="zh-CN" sz="1200" dirty="0">
              <a:solidFill>
                <a:schemeClr val="bg1"/>
              </a:solidFill>
              <a:latin typeface="+mn-lt"/>
              <a:ea typeface="+mn-ea"/>
              <a:cs typeface="+mn-ea"/>
              <a:sym typeface="+mn-lt"/>
            </a:endParaRPr>
          </a:p>
        </p:txBody>
      </p:sp>
      <p:sp>
        <p:nvSpPr>
          <p:cNvPr id="9" name="quotation-mark_32371"/>
          <p:cNvSpPr>
            <a:spLocks noChangeAspect="1"/>
          </p:cNvSpPr>
          <p:nvPr/>
        </p:nvSpPr>
        <p:spPr bwMode="auto">
          <a:xfrm>
            <a:off x="7957377" y="1991943"/>
            <a:ext cx="599769" cy="556659"/>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chemeClr val="bg1">
              <a:alpha val="50000"/>
            </a:schemeClr>
          </a:solidFill>
          <a:ln>
            <a:noFill/>
          </a:ln>
        </p:spPr>
        <p:txBody>
          <a:bodyPr/>
          <a:lstStyle/>
          <a:p>
            <a:endParaRPr lang="zh-CN" altLang="en-US">
              <a:cs typeface="+mn-ea"/>
              <a:sym typeface="+mn-lt"/>
            </a:endParaRPr>
          </a:p>
        </p:txBody>
      </p:sp>
      <p:pic>
        <p:nvPicPr>
          <p:cNvPr id="1026" name="Picture 2" descr="基于深度学习的无人机单目标识别与跟踪算法研究 - 知乎">
            <a:extLst>
              <a:ext uri="{FF2B5EF4-FFF2-40B4-BE49-F238E27FC236}">
                <a16:creationId xmlns:a16="http://schemas.microsoft.com/office/drawing/2014/main" id="{9B9DCF25-28C5-CF33-BF0F-8F843B7A0D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910" y="1893023"/>
            <a:ext cx="6851491" cy="4002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109882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469267" y="2083678"/>
            <a:ext cx="2628079" cy="2628080"/>
          </a:xfrm>
          <a:prstGeom prst="rect">
            <a:avLst/>
          </a:pr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p:cNvSpPr/>
          <p:nvPr/>
        </p:nvSpPr>
        <p:spPr>
          <a:xfrm>
            <a:off x="6226264" y="2083678"/>
            <a:ext cx="5256676" cy="2628080"/>
          </a:xfrm>
          <a:prstGeom prst="rect">
            <a:avLst/>
          </a:prstGeom>
          <a:solidFill>
            <a:srgbClr val="60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57E78"/>
              </a:solidFill>
              <a:cs typeface="+mn-ea"/>
              <a:sym typeface="+mn-lt"/>
            </a:endParaRPr>
          </a:p>
        </p:txBody>
      </p:sp>
      <p:sp>
        <p:nvSpPr>
          <p:cNvPr id="7" name="1"/>
          <p:cNvSpPr txBox="1">
            <a:spLocks noChangeArrowheads="1"/>
          </p:cNvSpPr>
          <p:nvPr/>
        </p:nvSpPr>
        <p:spPr bwMode="auto">
          <a:xfrm>
            <a:off x="1103217" y="5085984"/>
            <a:ext cx="9985566" cy="611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50000"/>
              </a:lnSpc>
            </a:pPr>
            <a:r>
              <a:rPr lang="zh-CN" altLang="en-US" sz="1200" dirty="0">
                <a:solidFill>
                  <a:schemeClr val="tx1">
                    <a:lumMod val="75000"/>
                    <a:lumOff val="25000"/>
                  </a:schemeClr>
                </a:solidFill>
                <a:latin typeface="+mn-lt"/>
                <a:ea typeface="+mn-ea"/>
                <a:cs typeface="+mn-ea"/>
                <a:sym typeface="+mn-lt"/>
              </a:rPr>
              <a:t>          </a:t>
            </a:r>
            <a:r>
              <a:rPr lang="zh-CN" altLang="en-US" sz="1400" dirty="0">
                <a:solidFill>
                  <a:schemeClr val="tx1">
                    <a:lumMod val="75000"/>
                    <a:lumOff val="25000"/>
                  </a:schemeClr>
                </a:solidFill>
                <a:latin typeface="+mn-lt"/>
                <a:ea typeface="+mn-ea"/>
                <a:cs typeface="+mn-ea"/>
                <a:sym typeface="+mn-lt"/>
              </a:rPr>
              <a:t>而基于深度学习的目标检测方法可以通过大量的数据集训练，提取到目标的特征表示，具有强大的特征学习和表达能力，且算法实时性较强，可应用于无人机机载实时目标检测。如</a:t>
            </a:r>
            <a:r>
              <a:rPr lang="en-US" altLang="zh-CN" sz="1400" dirty="0">
                <a:solidFill>
                  <a:schemeClr val="tx1">
                    <a:lumMod val="75000"/>
                    <a:lumOff val="25000"/>
                  </a:schemeClr>
                </a:solidFill>
                <a:latin typeface="+mn-lt"/>
                <a:ea typeface="+mn-ea"/>
                <a:cs typeface="+mn-ea"/>
                <a:sym typeface="+mn-lt"/>
              </a:rPr>
              <a:t>R-CNN</a:t>
            </a:r>
            <a:r>
              <a:rPr lang="zh-CN" altLang="en-US" sz="1400" dirty="0">
                <a:solidFill>
                  <a:schemeClr val="tx1">
                    <a:lumMod val="75000"/>
                    <a:lumOff val="25000"/>
                  </a:schemeClr>
                </a:solidFill>
                <a:latin typeface="+mn-lt"/>
                <a:ea typeface="+mn-ea"/>
                <a:cs typeface="+mn-ea"/>
                <a:sym typeface="+mn-lt"/>
              </a:rPr>
              <a:t>、</a:t>
            </a:r>
            <a:r>
              <a:rPr lang="en-US" altLang="zh-CN" sz="1400" dirty="0">
                <a:solidFill>
                  <a:schemeClr val="tx1">
                    <a:lumMod val="75000"/>
                    <a:lumOff val="25000"/>
                  </a:schemeClr>
                </a:solidFill>
                <a:latin typeface="+mn-lt"/>
                <a:ea typeface="+mn-ea"/>
                <a:cs typeface="+mn-ea"/>
                <a:sym typeface="+mn-lt"/>
              </a:rPr>
              <a:t>YOLO</a:t>
            </a:r>
            <a:r>
              <a:rPr lang="zh-CN" altLang="en-US" sz="1400" dirty="0">
                <a:solidFill>
                  <a:schemeClr val="tx1">
                    <a:lumMod val="75000"/>
                    <a:lumOff val="25000"/>
                  </a:schemeClr>
                </a:solidFill>
                <a:latin typeface="+mn-lt"/>
                <a:ea typeface="+mn-ea"/>
                <a:cs typeface="+mn-ea"/>
                <a:sym typeface="+mn-lt"/>
              </a:rPr>
              <a:t>等目标检测算法在以往实验中都体现了较好的效果。</a:t>
            </a:r>
            <a:endParaRPr lang="zh-CN" altLang="en-US" sz="1200" dirty="0">
              <a:solidFill>
                <a:schemeClr val="tx1">
                  <a:lumMod val="75000"/>
                  <a:lumOff val="25000"/>
                </a:schemeClr>
              </a:solidFill>
              <a:latin typeface="+mn-lt"/>
              <a:ea typeface="+mn-ea"/>
              <a:cs typeface="+mn-ea"/>
              <a:sym typeface="+mn-lt"/>
            </a:endParaRPr>
          </a:p>
        </p:txBody>
      </p:sp>
      <p:sp>
        <p:nvSpPr>
          <p:cNvPr id="11" name="文本框 10"/>
          <p:cNvSpPr txBox="1"/>
          <p:nvPr/>
        </p:nvSpPr>
        <p:spPr>
          <a:xfrm>
            <a:off x="6553233" y="2317744"/>
            <a:ext cx="1818385" cy="461665"/>
          </a:xfrm>
          <a:prstGeom prst="rect">
            <a:avLst/>
          </a:prstGeom>
          <a:noFill/>
        </p:spPr>
        <p:txBody>
          <a:bodyPr wrap="square" rtlCol="0">
            <a:spAutoFit/>
            <a:scene3d>
              <a:camera prst="orthographicFront"/>
              <a:lightRig rig="threePt" dir="t"/>
            </a:scene3d>
            <a:sp3d contourW="12700"/>
          </a:bodyPr>
          <a:lstStyle/>
          <a:p>
            <a:r>
              <a:rPr lang="zh-CN" altLang="en-US" sz="2400" b="1" dirty="0">
                <a:solidFill>
                  <a:schemeClr val="bg1"/>
                </a:solidFill>
                <a:cs typeface="+mn-ea"/>
                <a:sym typeface="+mn-lt"/>
              </a:rPr>
              <a:t>现阶段问题</a:t>
            </a:r>
          </a:p>
        </p:txBody>
      </p:sp>
      <p:sp>
        <p:nvSpPr>
          <p:cNvPr id="12" name="1"/>
          <p:cNvSpPr txBox="1">
            <a:spLocks noChangeArrowheads="1"/>
          </p:cNvSpPr>
          <p:nvPr/>
        </p:nvSpPr>
        <p:spPr bwMode="auto">
          <a:xfrm>
            <a:off x="6553233" y="2779409"/>
            <a:ext cx="4672052" cy="1581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50000"/>
              </a:lnSpc>
            </a:pPr>
            <a:r>
              <a:rPr lang="zh-CN" altLang="en-US" sz="1400" dirty="0">
                <a:solidFill>
                  <a:schemeClr val="bg1"/>
                </a:solidFill>
                <a:latin typeface="+mn-lt"/>
                <a:ea typeface="+mn-ea"/>
                <a:cs typeface="+mn-ea"/>
                <a:sym typeface="+mn-lt"/>
              </a:rPr>
              <a:t>         由于无人机在对地目标检测中存在目标较小、目标尺度差异较大与场景复杂等问题，采用传统检测的手工特征方法难以适应多样化的数据，且经典的滑动窗口检测虽然不需要预处理即可应用于不同的检测任务，但是处理速度很慢，难以满足实时性检测的需求。</a:t>
            </a:r>
          </a:p>
        </p:txBody>
      </p:sp>
      <p:sp>
        <p:nvSpPr>
          <p:cNvPr id="10" name="文本框 9"/>
          <p:cNvSpPr txBox="1"/>
          <p:nvPr/>
        </p:nvSpPr>
        <p:spPr>
          <a:xfrm>
            <a:off x="4269474" y="1212537"/>
            <a:ext cx="365305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lumMod val="65000"/>
                  </a:prstClr>
                </a:solidFill>
                <a:effectLst/>
                <a:uLnTx/>
                <a:uFillTx/>
                <a:cs typeface="+mn-ea"/>
                <a:sym typeface="+mn-lt"/>
              </a:rPr>
              <a:t>Research status and development trends</a:t>
            </a:r>
          </a:p>
        </p:txBody>
      </p:sp>
      <p:sp>
        <p:nvSpPr>
          <p:cNvPr id="13" name="PA_文本框 2"/>
          <p:cNvSpPr txBox="1"/>
          <p:nvPr>
            <p:custDataLst>
              <p:tags r:id="rId1"/>
            </p:custDataLst>
          </p:nvPr>
        </p:nvSpPr>
        <p:spPr>
          <a:xfrm>
            <a:off x="4037462" y="644662"/>
            <a:ext cx="4117076" cy="641586"/>
          </a:xfrm>
          <a:prstGeom prst="rect">
            <a:avLst/>
          </a:prstGeom>
        </p:spPr>
        <p:txBody>
          <a:bodyPr wrap="square">
            <a:spAutoFit/>
            <a:scene3d>
              <a:camera prst="orthographicFront"/>
              <a:lightRig rig="threePt" dir="t"/>
            </a:scene3d>
            <a:sp3d contourW="12700"/>
          </a:bodyPr>
          <a:lstStyle>
            <a:defPPr>
              <a:defRPr lang="zh-CN"/>
            </a:defPPr>
            <a:lvl1pPr marR="0" lvl="0" indent="0" algn="ctr" fontAlgn="auto">
              <a:lnSpc>
                <a:spcPct val="120000"/>
              </a:lnSpc>
              <a:spcBef>
                <a:spcPts val="0"/>
              </a:spcBef>
              <a:spcAft>
                <a:spcPts val="0"/>
              </a:spcAft>
              <a:buClrTx/>
              <a:buSzTx/>
              <a:buFontTx/>
              <a:buNone/>
              <a:defRPr kumimoji="0" sz="3200" b="1" i="0" u="none" strike="noStrike" cap="none" spc="0" normalizeH="0" baseline="0">
                <a:ln>
                  <a:noFill/>
                </a:ln>
                <a:solidFill>
                  <a:srgbClr val="608274"/>
                </a:solidFill>
                <a:effectLst/>
                <a:uLnTx/>
                <a:uFillTx/>
                <a:latin typeface="Arial" panose="020B0604020202020204"/>
                <a:ea typeface="微软雅黑"/>
              </a:defRPr>
            </a:lvl1pPr>
          </a:lstStyle>
          <a:p>
            <a:r>
              <a:rPr lang="zh-CN" altLang="en-US" dirty="0">
                <a:latin typeface="+mn-lt"/>
                <a:ea typeface="+mn-ea"/>
                <a:cs typeface="+mn-ea"/>
                <a:sym typeface="+mn-lt"/>
              </a:rPr>
              <a:t>研究现状及发展趋势</a:t>
            </a:r>
          </a:p>
        </p:txBody>
      </p:sp>
      <p:pic>
        <p:nvPicPr>
          <p:cNvPr id="2050" name="Picture 2" descr="无人机技术在智能交通中的应用 - 安防知识网 - a&amp;s传媒">
            <a:extLst>
              <a:ext uri="{FF2B5EF4-FFF2-40B4-BE49-F238E27FC236}">
                <a16:creationId xmlns:a16="http://schemas.microsoft.com/office/drawing/2014/main" id="{3FF9071B-E14B-942E-1651-89BD37366D7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3066"/>
          <a:stretch/>
        </p:blipFill>
        <p:spPr bwMode="auto">
          <a:xfrm>
            <a:off x="709060" y="2083678"/>
            <a:ext cx="2631289" cy="2622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YOLOv5_DOTAv1.5(遥感/无人机旋转目标检测，全踩坑记录) - 知乎">
            <a:extLst>
              <a:ext uri="{FF2B5EF4-FFF2-40B4-BE49-F238E27FC236}">
                <a16:creationId xmlns:a16="http://schemas.microsoft.com/office/drawing/2014/main" id="{96F0E098-A4BF-774A-CCBE-28975140C69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816" t="23217" r="3180" b="13445"/>
          <a:stretch/>
        </p:blipFill>
        <p:spPr bwMode="auto">
          <a:xfrm>
            <a:off x="3441910" y="2083678"/>
            <a:ext cx="2654090" cy="2622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1600200"/>
            <a:ext cx="6908802" cy="5257800"/>
          </a:xfrm>
          <a:prstGeom prst="rect">
            <a:avLst/>
          </a:prstGeom>
          <a:solidFill>
            <a:srgbClr val="3E5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1" y="0"/>
            <a:ext cx="12192001" cy="1600200"/>
          </a:xfrm>
          <a:prstGeom prst="rect">
            <a:avLst/>
          </a:prstGeom>
          <a:solidFill>
            <a:srgbClr val="60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6908801" y="2066262"/>
            <a:ext cx="5283200" cy="4791738"/>
          </a:xfrm>
          <a:prstGeom prst="rect">
            <a:avLst/>
          </a:prstGeom>
          <a:solidFill>
            <a:srgbClr val="E5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9902826" y="1117600"/>
            <a:ext cx="2289174" cy="948661"/>
          </a:xfrm>
          <a:prstGeom prst="rect">
            <a:avLst/>
          </a:prstGeom>
          <a:solidFill>
            <a:srgbClr val="EAE7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1617045" y="1117600"/>
            <a:ext cx="8961120" cy="46228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3454400" y="2014736"/>
            <a:ext cx="5333286" cy="463397"/>
          </a:xfrm>
          <a:prstGeom prst="rect">
            <a:avLst/>
          </a:prstGeom>
          <a:noFill/>
        </p:spPr>
        <p:txBody>
          <a:bodyPr wrap="square" rtlCol="0">
            <a:spAutoFit/>
          </a:bodyPr>
          <a:lstStyle/>
          <a:p>
            <a:pPr algn="ctr">
              <a:lnSpc>
                <a:spcPct val="150000"/>
              </a:lnSpc>
            </a:pPr>
            <a:r>
              <a:rPr lang="en-US" altLang="zh-CN" dirty="0">
                <a:solidFill>
                  <a:srgbClr val="608274"/>
                </a:solidFill>
                <a:cs typeface="+mn-ea"/>
                <a:sym typeface="+mn-lt"/>
              </a:rPr>
              <a:t>Current state of related algorithms</a:t>
            </a:r>
          </a:p>
        </p:txBody>
      </p:sp>
      <p:sp>
        <p:nvSpPr>
          <p:cNvPr id="17" name="PA_文本框 2"/>
          <p:cNvSpPr txBox="1"/>
          <p:nvPr>
            <p:custDataLst>
              <p:tags r:id="rId1"/>
            </p:custDataLst>
          </p:nvPr>
        </p:nvSpPr>
        <p:spPr>
          <a:xfrm>
            <a:off x="2362445" y="2517401"/>
            <a:ext cx="7469206" cy="1118576"/>
          </a:xfrm>
          <a:prstGeom prst="rect">
            <a:avLst/>
          </a:prstGeom>
        </p:spPr>
        <p:txBody>
          <a:bodyPr wrap="square">
            <a:spAutoFit/>
            <a:scene3d>
              <a:camera prst="orthographicFront"/>
              <a:lightRig rig="threePt" dir="t"/>
            </a:scene3d>
            <a:sp3d contourW="12700"/>
          </a:bodyPr>
          <a:lstStyle>
            <a:defPPr>
              <a:defRPr lang="zh-CN"/>
            </a:defPPr>
            <a:lvl1pPr marR="0" lvl="0" indent="0" algn="ctr" fontAlgn="auto">
              <a:lnSpc>
                <a:spcPct val="120000"/>
              </a:lnSpc>
              <a:spcBef>
                <a:spcPts val="0"/>
              </a:spcBef>
              <a:spcAft>
                <a:spcPts val="0"/>
              </a:spcAft>
              <a:buClrTx/>
              <a:buSzTx/>
              <a:buFontTx/>
              <a:buNone/>
              <a:defRPr kumimoji="0" sz="6000" b="0" i="0" u="none" strike="noStrike" cap="none" spc="0" normalizeH="0" baseline="0">
                <a:ln>
                  <a:noFill/>
                </a:ln>
                <a:solidFill>
                  <a:srgbClr val="608274"/>
                </a:solidFill>
                <a:effectLst/>
                <a:uLnTx/>
                <a:uFillTx/>
                <a:latin typeface="汉真广标" pitchFamily="49" charset="-122"/>
                <a:ea typeface="汉真广标" pitchFamily="49" charset="-122"/>
              </a:defRPr>
            </a:lvl1pPr>
          </a:lstStyle>
          <a:p>
            <a:r>
              <a:rPr lang="zh-CN" altLang="en-US" dirty="0">
                <a:latin typeface="+mn-lt"/>
                <a:ea typeface="+mn-ea"/>
                <a:cs typeface="+mn-ea"/>
                <a:sym typeface="+mn-lt"/>
              </a:rPr>
              <a:t>算法现状</a:t>
            </a:r>
            <a:endParaRPr lang="en-US" dirty="0">
              <a:latin typeface="+mn-lt"/>
              <a:ea typeface="+mn-ea"/>
              <a:cs typeface="+mn-ea"/>
              <a:sym typeface="+mn-lt"/>
            </a:endParaRPr>
          </a:p>
        </p:txBody>
      </p:sp>
      <p:sp>
        <p:nvSpPr>
          <p:cNvPr id="18" name="圆角矩形 17"/>
          <p:cNvSpPr/>
          <p:nvPr/>
        </p:nvSpPr>
        <p:spPr>
          <a:xfrm>
            <a:off x="5098283" y="4579061"/>
            <a:ext cx="1978281" cy="397891"/>
          </a:xfrm>
          <a:prstGeom prst="roundRect">
            <a:avLst>
              <a:gd name="adj" fmla="val 50000"/>
            </a:avLst>
          </a:prstGeom>
          <a:solidFill>
            <a:srgbClr val="60827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B757F"/>
              </a:solidFill>
              <a:cs typeface="+mn-ea"/>
              <a:sym typeface="+mn-lt"/>
            </a:endParaRPr>
          </a:p>
        </p:txBody>
      </p:sp>
      <p:sp>
        <p:nvSpPr>
          <p:cNvPr id="19" name="矩形 18"/>
          <p:cNvSpPr/>
          <p:nvPr/>
        </p:nvSpPr>
        <p:spPr>
          <a:xfrm>
            <a:off x="5484482" y="4614056"/>
            <a:ext cx="1205076" cy="338554"/>
          </a:xfrm>
          <a:prstGeom prst="rect">
            <a:avLst/>
          </a:prstGeom>
        </p:spPr>
        <p:txBody>
          <a:bodyPr wrap="square">
            <a:spAutoFit/>
          </a:bodyPr>
          <a:lstStyle/>
          <a:p>
            <a:pPr algn="dist"/>
            <a:r>
              <a:rPr lang="en-US" altLang="zh-CN" sz="1600" dirty="0">
                <a:solidFill>
                  <a:schemeClr val="bg1"/>
                </a:solidFill>
                <a:cs typeface="+mn-ea"/>
                <a:sym typeface="+mn-lt"/>
              </a:rPr>
              <a:t>PART.02</a:t>
            </a:r>
            <a:endParaRPr lang="zh-CN" altLang="en-US" sz="1600" dirty="0">
              <a:solidFill>
                <a:schemeClr val="bg1"/>
              </a:solidFill>
              <a:cs typeface="+mn-ea"/>
              <a:sym typeface="+mn-lt"/>
            </a:endParaRPr>
          </a:p>
        </p:txBody>
      </p:sp>
      <p:sp>
        <p:nvSpPr>
          <p:cNvPr id="20" name="文本框 19"/>
          <p:cNvSpPr txBox="1"/>
          <p:nvPr/>
        </p:nvSpPr>
        <p:spPr>
          <a:xfrm>
            <a:off x="2380645" y="3652845"/>
            <a:ext cx="7388990" cy="381066"/>
          </a:xfrm>
          <a:prstGeom prst="rect">
            <a:avLst/>
          </a:prstGeom>
          <a:noFill/>
        </p:spPr>
        <p:txBody>
          <a:bodyPr wrap="square" rtlCol="0">
            <a:spAutoFit/>
          </a:bodyPr>
          <a:lstStyle/>
          <a:p>
            <a:pPr algn="ctr">
              <a:lnSpc>
                <a:spcPct val="150000"/>
              </a:lnSpc>
            </a:pPr>
            <a:r>
              <a:rPr lang="en-US" altLang="zh-CN" sz="1400" dirty="0">
                <a:solidFill>
                  <a:schemeClr val="tx1">
                    <a:lumMod val="50000"/>
                    <a:lumOff val="50000"/>
                  </a:schemeClr>
                </a:solidFill>
                <a:cs typeface="+mn-ea"/>
                <a:sym typeface="+mn-lt"/>
              </a:rPr>
              <a:t>YOLOv8</a:t>
            </a:r>
            <a:r>
              <a:rPr lang="zh-CN" altLang="en-US" sz="1400" dirty="0">
                <a:solidFill>
                  <a:schemeClr val="tx1">
                    <a:lumMod val="50000"/>
                    <a:lumOff val="50000"/>
                  </a:schemeClr>
                </a:solidFill>
                <a:cs typeface="+mn-ea"/>
                <a:sym typeface="+mn-lt"/>
              </a:rPr>
              <a:t>的实际应用与最新发展</a:t>
            </a:r>
          </a:p>
        </p:txBody>
      </p:sp>
      <p:sp>
        <p:nvSpPr>
          <p:cNvPr id="4" name="矩形 3"/>
          <p:cNvSpPr/>
          <p:nvPr/>
        </p:nvSpPr>
        <p:spPr>
          <a:xfrm>
            <a:off x="-7304" y="4132362"/>
            <a:ext cx="2715556" cy="2345440"/>
          </a:xfrm>
          <a:prstGeom prst="rect">
            <a:avLst/>
          </a:prstGeom>
          <a:solidFill>
            <a:srgbClr val="D6C7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88516" y="1202912"/>
            <a:ext cx="261496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lumMod val="65000"/>
                  </a:prstClr>
                </a:solidFill>
                <a:effectLst/>
                <a:uLnTx/>
                <a:uFillTx/>
                <a:cs typeface="+mn-ea"/>
                <a:sym typeface="+mn-lt"/>
              </a:rPr>
              <a:t>Introduction of YOLOv8</a:t>
            </a:r>
          </a:p>
        </p:txBody>
      </p:sp>
      <p:sp>
        <p:nvSpPr>
          <p:cNvPr id="3" name="PA_文本框 2"/>
          <p:cNvSpPr txBox="1"/>
          <p:nvPr>
            <p:custDataLst>
              <p:tags r:id="rId1"/>
            </p:custDataLst>
          </p:nvPr>
        </p:nvSpPr>
        <p:spPr>
          <a:xfrm>
            <a:off x="4453718" y="644662"/>
            <a:ext cx="3284564" cy="643894"/>
          </a:xfrm>
          <a:prstGeom prst="rect">
            <a:avLst/>
          </a:prstGeom>
        </p:spPr>
        <p:txBody>
          <a:bodyPr wrap="square">
            <a:spAutoFit/>
            <a:scene3d>
              <a:camera prst="orthographicFront"/>
              <a:lightRig rig="threePt" dir="t"/>
            </a:scene3d>
            <a:sp3d contourW="12700"/>
          </a:bodyPr>
          <a:lstStyle>
            <a:defPPr>
              <a:defRPr lang="zh-CN"/>
            </a:defPPr>
            <a:lvl1pPr marR="0" lvl="0" indent="0" algn="ctr" fontAlgn="auto">
              <a:lnSpc>
                <a:spcPct val="120000"/>
              </a:lnSpc>
              <a:spcBef>
                <a:spcPts val="0"/>
              </a:spcBef>
              <a:spcAft>
                <a:spcPts val="0"/>
              </a:spcAft>
              <a:buClrTx/>
              <a:buSzTx/>
              <a:buFontTx/>
              <a:buNone/>
              <a:defRPr kumimoji="0" sz="3200" b="1" i="0" u="none" strike="noStrike" cap="none" spc="0" normalizeH="0" baseline="0">
                <a:ln>
                  <a:noFill/>
                </a:ln>
                <a:solidFill>
                  <a:srgbClr val="608274"/>
                </a:solidFill>
                <a:effectLst/>
                <a:uLnTx/>
                <a:uFillTx/>
                <a:latin typeface="Arial" panose="020B0604020202020204"/>
                <a:ea typeface="微软雅黑"/>
              </a:defRPr>
            </a:lvl1pPr>
          </a:lstStyle>
          <a:p>
            <a:r>
              <a:rPr lang="en-US" altLang="zh-CN" dirty="0">
                <a:latin typeface="+mn-lt"/>
                <a:ea typeface="+mn-ea"/>
                <a:cs typeface="+mn-ea"/>
                <a:sym typeface="+mn-lt"/>
              </a:rPr>
              <a:t>YOLOv</a:t>
            </a:r>
            <a:r>
              <a:rPr lang="en-US" dirty="0">
                <a:latin typeface="+mn-lt"/>
                <a:ea typeface="+mn-ea"/>
                <a:cs typeface="+mn-ea"/>
                <a:sym typeface="+mn-lt"/>
              </a:rPr>
              <a:t>8</a:t>
            </a:r>
            <a:r>
              <a:rPr lang="zh-CN" altLang="en-US" dirty="0">
                <a:latin typeface="+mn-lt"/>
                <a:ea typeface="+mn-ea"/>
                <a:cs typeface="+mn-ea"/>
                <a:sym typeface="+mn-lt"/>
              </a:rPr>
              <a:t>简介</a:t>
            </a:r>
            <a:endParaRPr lang="en-US" dirty="0">
              <a:latin typeface="+mn-lt"/>
              <a:ea typeface="+mn-ea"/>
              <a:cs typeface="+mn-ea"/>
              <a:sym typeface="+mn-lt"/>
            </a:endParaRPr>
          </a:p>
        </p:txBody>
      </p:sp>
      <p:sp>
        <p:nvSpPr>
          <p:cNvPr id="4" name="Freeform 10"/>
          <p:cNvSpPr/>
          <p:nvPr/>
        </p:nvSpPr>
        <p:spPr>
          <a:xfrm rot="2561600">
            <a:off x="2546640" y="5017731"/>
            <a:ext cx="674239" cy="61079"/>
          </a:xfrm>
          <a:custGeom>
            <a:avLst/>
            <a:gdLst/>
            <a:ahLst/>
            <a:cxnLst/>
            <a:rect l="0" t="0" r="0" b="0"/>
            <a:pathLst>
              <a:path>
                <a:moveTo>
                  <a:pt x="0" y="28828"/>
                </a:moveTo>
                <a:lnTo>
                  <a:pt x="617111" y="28828"/>
                </a:lnTo>
              </a:path>
            </a:pathLst>
          </a:custGeom>
          <a:noFill/>
          <a:ln>
            <a:solidFill>
              <a:schemeClr val="bg1">
                <a:lumMod val="85000"/>
              </a:schemeClr>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zh-CN" altLang="en-US">
              <a:cs typeface="+mn-ea"/>
              <a:sym typeface="+mn-lt"/>
            </a:endParaRPr>
          </a:p>
        </p:txBody>
      </p:sp>
      <p:sp>
        <p:nvSpPr>
          <p:cNvPr id="5" name="Freeform 11"/>
          <p:cNvSpPr/>
          <p:nvPr/>
        </p:nvSpPr>
        <p:spPr>
          <a:xfrm>
            <a:off x="2635980" y="4128157"/>
            <a:ext cx="749318" cy="61079"/>
          </a:xfrm>
          <a:custGeom>
            <a:avLst/>
            <a:gdLst/>
            <a:ahLst/>
            <a:cxnLst/>
            <a:rect l="0" t="0" r="0" b="0"/>
            <a:pathLst>
              <a:path>
                <a:moveTo>
                  <a:pt x="0" y="28828"/>
                </a:moveTo>
                <a:lnTo>
                  <a:pt x="685829" y="28828"/>
                </a:lnTo>
              </a:path>
            </a:pathLst>
          </a:custGeom>
          <a:noFill/>
          <a:ln>
            <a:solidFill>
              <a:schemeClr val="bg1">
                <a:lumMod val="85000"/>
              </a:schemeClr>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zh-CN" altLang="en-US">
              <a:cs typeface="+mn-ea"/>
              <a:sym typeface="+mn-lt"/>
            </a:endParaRPr>
          </a:p>
        </p:txBody>
      </p:sp>
      <p:sp>
        <p:nvSpPr>
          <p:cNvPr id="6" name="Freeform 12"/>
          <p:cNvSpPr/>
          <p:nvPr/>
        </p:nvSpPr>
        <p:spPr>
          <a:xfrm rot="19038400">
            <a:off x="2546640" y="3238583"/>
            <a:ext cx="674239" cy="61079"/>
          </a:xfrm>
          <a:custGeom>
            <a:avLst/>
            <a:gdLst/>
            <a:ahLst/>
            <a:cxnLst/>
            <a:rect l="0" t="0" r="0" b="0"/>
            <a:pathLst>
              <a:path>
                <a:moveTo>
                  <a:pt x="0" y="28828"/>
                </a:moveTo>
                <a:lnTo>
                  <a:pt x="617111" y="28828"/>
                </a:lnTo>
              </a:path>
            </a:pathLst>
          </a:custGeom>
          <a:noFill/>
          <a:ln>
            <a:solidFill>
              <a:schemeClr val="bg1">
                <a:lumMod val="85000"/>
              </a:schemeClr>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zh-CN" altLang="en-US">
              <a:cs typeface="+mn-ea"/>
              <a:sym typeface="+mn-lt"/>
            </a:endParaRPr>
          </a:p>
        </p:txBody>
      </p:sp>
      <p:sp>
        <p:nvSpPr>
          <p:cNvPr id="8" name="Freeform 14"/>
          <p:cNvSpPr/>
          <p:nvPr/>
        </p:nvSpPr>
        <p:spPr>
          <a:xfrm>
            <a:off x="2961934" y="2006118"/>
            <a:ext cx="1280032" cy="1241135"/>
          </a:xfrm>
          <a:custGeom>
            <a:avLst/>
            <a:gdLst>
              <a:gd name="connsiteX0" fmla="*/ 0 w 1171575"/>
              <a:gd name="connsiteY0" fmla="*/ 585788 h 1171575"/>
              <a:gd name="connsiteX1" fmla="*/ 585788 w 1171575"/>
              <a:gd name="connsiteY1" fmla="*/ 0 h 1171575"/>
              <a:gd name="connsiteX2" fmla="*/ 1171576 w 1171575"/>
              <a:gd name="connsiteY2" fmla="*/ 585788 h 1171575"/>
              <a:gd name="connsiteX3" fmla="*/ 585788 w 1171575"/>
              <a:gd name="connsiteY3" fmla="*/ 1171576 h 1171575"/>
              <a:gd name="connsiteX4" fmla="*/ 0 w 1171575"/>
              <a:gd name="connsiteY4" fmla="*/ 585788 h 1171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575" h="1171575">
                <a:moveTo>
                  <a:pt x="0" y="585788"/>
                </a:moveTo>
                <a:cubicBezTo>
                  <a:pt x="0" y="262266"/>
                  <a:pt x="262266" y="0"/>
                  <a:pt x="585788" y="0"/>
                </a:cubicBezTo>
                <a:cubicBezTo>
                  <a:pt x="909310" y="0"/>
                  <a:pt x="1171576" y="262266"/>
                  <a:pt x="1171576" y="585788"/>
                </a:cubicBezTo>
                <a:cubicBezTo>
                  <a:pt x="1171576" y="909310"/>
                  <a:pt x="909310" y="1171576"/>
                  <a:pt x="585788" y="1171576"/>
                </a:cubicBezTo>
                <a:cubicBezTo>
                  <a:pt x="262266" y="1171576"/>
                  <a:pt x="0" y="909310"/>
                  <a:pt x="0" y="585788"/>
                </a:cubicBezTo>
                <a:close/>
              </a:path>
            </a:pathLst>
          </a:custGeom>
          <a:solidFill>
            <a:srgbClr val="60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9" name="Freeform 16"/>
          <p:cNvSpPr/>
          <p:nvPr/>
        </p:nvSpPr>
        <p:spPr>
          <a:xfrm>
            <a:off x="3385300" y="3538129"/>
            <a:ext cx="1280032" cy="1241135"/>
          </a:xfrm>
          <a:custGeom>
            <a:avLst/>
            <a:gdLst>
              <a:gd name="connsiteX0" fmla="*/ 0 w 1171575"/>
              <a:gd name="connsiteY0" fmla="*/ 585788 h 1171575"/>
              <a:gd name="connsiteX1" fmla="*/ 585788 w 1171575"/>
              <a:gd name="connsiteY1" fmla="*/ 0 h 1171575"/>
              <a:gd name="connsiteX2" fmla="*/ 1171576 w 1171575"/>
              <a:gd name="connsiteY2" fmla="*/ 585788 h 1171575"/>
              <a:gd name="connsiteX3" fmla="*/ 585788 w 1171575"/>
              <a:gd name="connsiteY3" fmla="*/ 1171576 h 1171575"/>
              <a:gd name="connsiteX4" fmla="*/ 0 w 1171575"/>
              <a:gd name="connsiteY4" fmla="*/ 585788 h 1171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575" h="1171575">
                <a:moveTo>
                  <a:pt x="0" y="585788"/>
                </a:moveTo>
                <a:cubicBezTo>
                  <a:pt x="0" y="262266"/>
                  <a:pt x="262266" y="0"/>
                  <a:pt x="585788" y="0"/>
                </a:cubicBezTo>
                <a:cubicBezTo>
                  <a:pt x="909310" y="0"/>
                  <a:pt x="1171576" y="262266"/>
                  <a:pt x="1171576" y="585788"/>
                </a:cubicBezTo>
                <a:cubicBezTo>
                  <a:pt x="1171576" y="909310"/>
                  <a:pt x="909310" y="1171576"/>
                  <a:pt x="585788" y="1171576"/>
                </a:cubicBezTo>
                <a:cubicBezTo>
                  <a:pt x="262266" y="1171576"/>
                  <a:pt x="0" y="909310"/>
                  <a:pt x="0" y="585788"/>
                </a:cubicBezTo>
                <a:close/>
              </a:path>
            </a:pathLst>
          </a:custGeom>
          <a:solidFill>
            <a:srgbClr val="E5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0" name="Freeform 18"/>
          <p:cNvSpPr/>
          <p:nvPr/>
        </p:nvSpPr>
        <p:spPr>
          <a:xfrm>
            <a:off x="2961934" y="5070141"/>
            <a:ext cx="1280032" cy="1241135"/>
          </a:xfrm>
          <a:custGeom>
            <a:avLst/>
            <a:gdLst>
              <a:gd name="connsiteX0" fmla="*/ 0 w 1171575"/>
              <a:gd name="connsiteY0" fmla="*/ 585788 h 1171575"/>
              <a:gd name="connsiteX1" fmla="*/ 585788 w 1171575"/>
              <a:gd name="connsiteY1" fmla="*/ 0 h 1171575"/>
              <a:gd name="connsiteX2" fmla="*/ 1171576 w 1171575"/>
              <a:gd name="connsiteY2" fmla="*/ 585788 h 1171575"/>
              <a:gd name="connsiteX3" fmla="*/ 585788 w 1171575"/>
              <a:gd name="connsiteY3" fmla="*/ 1171576 h 1171575"/>
              <a:gd name="connsiteX4" fmla="*/ 0 w 1171575"/>
              <a:gd name="connsiteY4" fmla="*/ 585788 h 1171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575" h="1171575">
                <a:moveTo>
                  <a:pt x="0" y="585788"/>
                </a:moveTo>
                <a:cubicBezTo>
                  <a:pt x="0" y="262266"/>
                  <a:pt x="262266" y="0"/>
                  <a:pt x="585788" y="0"/>
                </a:cubicBezTo>
                <a:cubicBezTo>
                  <a:pt x="909310" y="0"/>
                  <a:pt x="1171576" y="262266"/>
                  <a:pt x="1171576" y="585788"/>
                </a:cubicBezTo>
                <a:cubicBezTo>
                  <a:pt x="1171576" y="909310"/>
                  <a:pt x="909310" y="1171576"/>
                  <a:pt x="585788" y="1171576"/>
                </a:cubicBezTo>
                <a:cubicBezTo>
                  <a:pt x="262266" y="1171576"/>
                  <a:pt x="0" y="909310"/>
                  <a:pt x="0" y="585788"/>
                </a:cubicBezTo>
                <a:close/>
              </a:path>
            </a:pathLst>
          </a:custGeom>
          <a:solidFill>
            <a:srgbClr val="D6C7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1" name="Freeform 6"/>
          <p:cNvSpPr>
            <a:spLocks noEditPoints="1"/>
          </p:cNvSpPr>
          <p:nvPr/>
        </p:nvSpPr>
        <p:spPr bwMode="auto">
          <a:xfrm>
            <a:off x="3771106" y="3943953"/>
            <a:ext cx="525352" cy="429488"/>
          </a:xfrm>
          <a:custGeom>
            <a:avLst/>
            <a:gdLst>
              <a:gd name="T0" fmla="*/ 452 w 696"/>
              <a:gd name="T1" fmla="*/ 158 h 569"/>
              <a:gd name="T2" fmla="*/ 454 w 696"/>
              <a:gd name="T3" fmla="*/ 159 h 569"/>
              <a:gd name="T4" fmla="*/ 458 w 696"/>
              <a:gd name="T5" fmla="*/ 160 h 569"/>
              <a:gd name="T6" fmla="*/ 465 w 696"/>
              <a:gd name="T7" fmla="*/ 163 h 569"/>
              <a:gd name="T8" fmla="*/ 475 w 696"/>
              <a:gd name="T9" fmla="*/ 167 h 569"/>
              <a:gd name="T10" fmla="*/ 485 w 696"/>
              <a:gd name="T11" fmla="*/ 173 h 569"/>
              <a:gd name="T12" fmla="*/ 496 w 696"/>
              <a:gd name="T13" fmla="*/ 179 h 569"/>
              <a:gd name="T14" fmla="*/ 508 w 696"/>
              <a:gd name="T15" fmla="*/ 189 h 569"/>
              <a:gd name="T16" fmla="*/ 519 w 696"/>
              <a:gd name="T17" fmla="*/ 198 h 569"/>
              <a:gd name="T18" fmla="*/ 530 w 696"/>
              <a:gd name="T19" fmla="*/ 211 h 569"/>
              <a:gd name="T20" fmla="*/ 541 w 696"/>
              <a:gd name="T21" fmla="*/ 225 h 569"/>
              <a:gd name="T22" fmla="*/ 548 w 696"/>
              <a:gd name="T23" fmla="*/ 241 h 569"/>
              <a:gd name="T24" fmla="*/ 553 w 696"/>
              <a:gd name="T25" fmla="*/ 259 h 569"/>
              <a:gd name="T26" fmla="*/ 557 w 696"/>
              <a:gd name="T27" fmla="*/ 279 h 569"/>
              <a:gd name="T28" fmla="*/ 555 w 696"/>
              <a:gd name="T29" fmla="*/ 301 h 569"/>
              <a:gd name="T30" fmla="*/ 550 w 696"/>
              <a:gd name="T31" fmla="*/ 326 h 569"/>
              <a:gd name="T32" fmla="*/ 542 w 696"/>
              <a:gd name="T33" fmla="*/ 354 h 569"/>
              <a:gd name="T34" fmla="*/ 528 w 696"/>
              <a:gd name="T35" fmla="*/ 385 h 569"/>
              <a:gd name="T36" fmla="*/ 452 w 696"/>
              <a:gd name="T37" fmla="*/ 158 h 569"/>
              <a:gd name="T38" fmla="*/ 532 w 696"/>
              <a:gd name="T39" fmla="*/ 68 h 569"/>
              <a:gd name="T40" fmla="*/ 535 w 696"/>
              <a:gd name="T41" fmla="*/ 68 h 569"/>
              <a:gd name="T42" fmla="*/ 542 w 696"/>
              <a:gd name="T43" fmla="*/ 70 h 569"/>
              <a:gd name="T44" fmla="*/ 552 w 696"/>
              <a:gd name="T45" fmla="*/ 74 h 569"/>
              <a:gd name="T46" fmla="*/ 566 w 696"/>
              <a:gd name="T47" fmla="*/ 79 h 569"/>
              <a:gd name="T48" fmla="*/ 582 w 696"/>
              <a:gd name="T49" fmla="*/ 87 h 569"/>
              <a:gd name="T50" fmla="*/ 599 w 696"/>
              <a:gd name="T51" fmla="*/ 98 h 569"/>
              <a:gd name="T52" fmla="*/ 617 w 696"/>
              <a:gd name="T53" fmla="*/ 111 h 569"/>
              <a:gd name="T54" fmla="*/ 635 w 696"/>
              <a:gd name="T55" fmla="*/ 127 h 569"/>
              <a:gd name="T56" fmla="*/ 653 w 696"/>
              <a:gd name="T57" fmla="*/ 147 h 569"/>
              <a:gd name="T58" fmla="*/ 669 w 696"/>
              <a:gd name="T59" fmla="*/ 171 h 569"/>
              <a:gd name="T60" fmla="*/ 683 w 696"/>
              <a:gd name="T61" fmla="*/ 198 h 569"/>
              <a:gd name="T62" fmla="*/ 684 w 696"/>
              <a:gd name="T63" fmla="*/ 201 h 569"/>
              <a:gd name="T64" fmla="*/ 686 w 696"/>
              <a:gd name="T65" fmla="*/ 209 h 569"/>
              <a:gd name="T66" fmla="*/ 689 w 696"/>
              <a:gd name="T67" fmla="*/ 222 h 569"/>
              <a:gd name="T68" fmla="*/ 692 w 696"/>
              <a:gd name="T69" fmla="*/ 237 h 569"/>
              <a:gd name="T70" fmla="*/ 695 w 696"/>
              <a:gd name="T71" fmla="*/ 256 h 569"/>
              <a:gd name="T72" fmla="*/ 696 w 696"/>
              <a:gd name="T73" fmla="*/ 279 h 569"/>
              <a:gd name="T74" fmla="*/ 696 w 696"/>
              <a:gd name="T75" fmla="*/ 302 h 569"/>
              <a:gd name="T76" fmla="*/ 694 w 696"/>
              <a:gd name="T77" fmla="*/ 326 h 569"/>
              <a:gd name="T78" fmla="*/ 688 w 696"/>
              <a:gd name="T79" fmla="*/ 351 h 569"/>
              <a:gd name="T80" fmla="*/ 678 w 696"/>
              <a:gd name="T81" fmla="*/ 375 h 569"/>
              <a:gd name="T82" fmla="*/ 665 w 696"/>
              <a:gd name="T83" fmla="*/ 397 h 569"/>
              <a:gd name="T84" fmla="*/ 646 w 696"/>
              <a:gd name="T85" fmla="*/ 419 h 569"/>
              <a:gd name="T86" fmla="*/ 532 w 696"/>
              <a:gd name="T87" fmla="*/ 68 h 569"/>
              <a:gd name="T88" fmla="*/ 353 w 696"/>
              <a:gd name="T89" fmla="*/ 0 h 569"/>
              <a:gd name="T90" fmla="*/ 533 w 696"/>
              <a:gd name="T91" fmla="*/ 569 h 569"/>
              <a:gd name="T92" fmla="*/ 237 w 696"/>
              <a:gd name="T93" fmla="*/ 501 h 569"/>
              <a:gd name="T94" fmla="*/ 85 w 696"/>
              <a:gd name="T95" fmla="*/ 560 h 569"/>
              <a:gd name="T96" fmla="*/ 0 w 696"/>
              <a:gd name="T97" fmla="*/ 293 h 569"/>
              <a:gd name="T98" fmla="*/ 146 w 696"/>
              <a:gd name="T99" fmla="*/ 246 h 569"/>
              <a:gd name="T100" fmla="*/ 353 w 696"/>
              <a:gd name="T101"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96" h="569">
                <a:moveTo>
                  <a:pt x="452" y="158"/>
                </a:moveTo>
                <a:lnTo>
                  <a:pt x="454" y="159"/>
                </a:lnTo>
                <a:lnTo>
                  <a:pt x="458" y="160"/>
                </a:lnTo>
                <a:lnTo>
                  <a:pt x="465" y="163"/>
                </a:lnTo>
                <a:lnTo>
                  <a:pt x="475" y="167"/>
                </a:lnTo>
                <a:lnTo>
                  <a:pt x="485" y="173"/>
                </a:lnTo>
                <a:lnTo>
                  <a:pt x="496" y="179"/>
                </a:lnTo>
                <a:lnTo>
                  <a:pt x="508" y="189"/>
                </a:lnTo>
                <a:lnTo>
                  <a:pt x="519" y="198"/>
                </a:lnTo>
                <a:lnTo>
                  <a:pt x="530" y="211"/>
                </a:lnTo>
                <a:lnTo>
                  <a:pt x="541" y="225"/>
                </a:lnTo>
                <a:lnTo>
                  <a:pt x="548" y="241"/>
                </a:lnTo>
                <a:lnTo>
                  <a:pt x="553" y="259"/>
                </a:lnTo>
                <a:lnTo>
                  <a:pt x="557" y="279"/>
                </a:lnTo>
                <a:lnTo>
                  <a:pt x="555" y="301"/>
                </a:lnTo>
                <a:lnTo>
                  <a:pt x="550" y="326"/>
                </a:lnTo>
                <a:lnTo>
                  <a:pt x="542" y="354"/>
                </a:lnTo>
                <a:lnTo>
                  <a:pt x="528" y="385"/>
                </a:lnTo>
                <a:lnTo>
                  <a:pt x="452" y="158"/>
                </a:lnTo>
                <a:close/>
                <a:moveTo>
                  <a:pt x="532" y="68"/>
                </a:moveTo>
                <a:lnTo>
                  <a:pt x="535" y="68"/>
                </a:lnTo>
                <a:lnTo>
                  <a:pt x="542" y="70"/>
                </a:lnTo>
                <a:lnTo>
                  <a:pt x="552" y="74"/>
                </a:lnTo>
                <a:lnTo>
                  <a:pt x="566" y="79"/>
                </a:lnTo>
                <a:lnTo>
                  <a:pt x="582" y="87"/>
                </a:lnTo>
                <a:lnTo>
                  <a:pt x="599" y="98"/>
                </a:lnTo>
                <a:lnTo>
                  <a:pt x="617" y="111"/>
                </a:lnTo>
                <a:lnTo>
                  <a:pt x="635" y="127"/>
                </a:lnTo>
                <a:lnTo>
                  <a:pt x="653" y="147"/>
                </a:lnTo>
                <a:lnTo>
                  <a:pt x="669" y="171"/>
                </a:lnTo>
                <a:lnTo>
                  <a:pt x="683" y="198"/>
                </a:lnTo>
                <a:lnTo>
                  <a:pt x="684" y="201"/>
                </a:lnTo>
                <a:lnTo>
                  <a:pt x="686" y="209"/>
                </a:lnTo>
                <a:lnTo>
                  <a:pt x="689" y="222"/>
                </a:lnTo>
                <a:lnTo>
                  <a:pt x="692" y="237"/>
                </a:lnTo>
                <a:lnTo>
                  <a:pt x="695" y="256"/>
                </a:lnTo>
                <a:lnTo>
                  <a:pt x="696" y="279"/>
                </a:lnTo>
                <a:lnTo>
                  <a:pt x="696" y="302"/>
                </a:lnTo>
                <a:lnTo>
                  <a:pt x="694" y="326"/>
                </a:lnTo>
                <a:lnTo>
                  <a:pt x="688" y="351"/>
                </a:lnTo>
                <a:lnTo>
                  <a:pt x="678" y="375"/>
                </a:lnTo>
                <a:lnTo>
                  <a:pt x="665" y="397"/>
                </a:lnTo>
                <a:lnTo>
                  <a:pt x="646" y="419"/>
                </a:lnTo>
                <a:lnTo>
                  <a:pt x="532" y="68"/>
                </a:lnTo>
                <a:close/>
                <a:moveTo>
                  <a:pt x="353" y="0"/>
                </a:moveTo>
                <a:lnTo>
                  <a:pt x="533" y="569"/>
                </a:lnTo>
                <a:lnTo>
                  <a:pt x="237" y="501"/>
                </a:lnTo>
                <a:lnTo>
                  <a:pt x="85" y="560"/>
                </a:lnTo>
                <a:lnTo>
                  <a:pt x="0" y="293"/>
                </a:lnTo>
                <a:lnTo>
                  <a:pt x="146" y="246"/>
                </a:lnTo>
                <a:lnTo>
                  <a:pt x="353" y="0"/>
                </a:lnTo>
                <a:close/>
              </a:path>
            </a:pathLst>
          </a:custGeom>
          <a:solidFill>
            <a:schemeClr val="bg1"/>
          </a:solidFill>
          <a:ln w="0">
            <a:noFill/>
            <a:prstDash val="solid"/>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lumMod val="65000"/>
                  <a:lumOff val="35000"/>
                </a:schemeClr>
              </a:solidFill>
              <a:effectLst/>
              <a:uLnTx/>
              <a:uFillTx/>
              <a:cs typeface="+mn-ea"/>
              <a:sym typeface="+mn-lt"/>
            </a:endParaRPr>
          </a:p>
        </p:txBody>
      </p:sp>
      <p:sp>
        <p:nvSpPr>
          <p:cNvPr id="12" name="Freeform 7"/>
          <p:cNvSpPr>
            <a:spLocks noEditPoints="1"/>
          </p:cNvSpPr>
          <p:nvPr/>
        </p:nvSpPr>
        <p:spPr bwMode="auto">
          <a:xfrm>
            <a:off x="3342652" y="5452844"/>
            <a:ext cx="535530" cy="475727"/>
          </a:xfrm>
          <a:custGeom>
            <a:avLst/>
            <a:gdLst>
              <a:gd name="T0" fmla="*/ 459 w 806"/>
              <a:gd name="T1" fmla="*/ 349 h 716"/>
              <a:gd name="T2" fmla="*/ 474 w 806"/>
              <a:gd name="T3" fmla="*/ 324 h 716"/>
              <a:gd name="T4" fmla="*/ 444 w 806"/>
              <a:gd name="T5" fmla="*/ 293 h 716"/>
              <a:gd name="T6" fmla="*/ 395 w 806"/>
              <a:gd name="T7" fmla="*/ 197 h 716"/>
              <a:gd name="T8" fmla="*/ 392 w 806"/>
              <a:gd name="T9" fmla="*/ 228 h 716"/>
              <a:gd name="T10" fmla="*/ 417 w 806"/>
              <a:gd name="T11" fmla="*/ 246 h 716"/>
              <a:gd name="T12" fmla="*/ 55 w 806"/>
              <a:gd name="T13" fmla="*/ 506 h 716"/>
              <a:gd name="T14" fmla="*/ 191 w 806"/>
              <a:gd name="T15" fmla="*/ 475 h 716"/>
              <a:gd name="T16" fmla="*/ 333 w 806"/>
              <a:gd name="T17" fmla="*/ 512 h 716"/>
              <a:gd name="T18" fmla="*/ 473 w 806"/>
              <a:gd name="T19" fmla="*/ 574 h 716"/>
              <a:gd name="T20" fmla="*/ 607 w 806"/>
              <a:gd name="T21" fmla="*/ 613 h 716"/>
              <a:gd name="T22" fmla="*/ 725 w 806"/>
              <a:gd name="T23" fmla="*/ 586 h 716"/>
              <a:gd name="T24" fmla="*/ 652 w 806"/>
              <a:gd name="T25" fmla="*/ 700 h 716"/>
              <a:gd name="T26" fmla="*/ 540 w 806"/>
              <a:gd name="T27" fmla="*/ 714 h 716"/>
              <a:gd name="T28" fmla="*/ 417 w 806"/>
              <a:gd name="T29" fmla="*/ 674 h 716"/>
              <a:gd name="T30" fmla="*/ 287 w 806"/>
              <a:gd name="T31" fmla="*/ 617 h 716"/>
              <a:gd name="T32" fmla="*/ 158 w 806"/>
              <a:gd name="T33" fmla="*/ 579 h 716"/>
              <a:gd name="T34" fmla="*/ 31 w 806"/>
              <a:gd name="T35" fmla="*/ 592 h 716"/>
              <a:gd name="T36" fmla="*/ 55 w 806"/>
              <a:gd name="T37" fmla="*/ 172 h 716"/>
              <a:gd name="T38" fmla="*/ 474 w 806"/>
              <a:gd name="T39" fmla="*/ 186 h 716"/>
              <a:gd name="T40" fmla="*/ 481 w 806"/>
              <a:gd name="T41" fmla="*/ 237 h 716"/>
              <a:gd name="T42" fmla="*/ 446 w 806"/>
              <a:gd name="T43" fmla="*/ 263 h 716"/>
              <a:gd name="T44" fmla="*/ 493 w 806"/>
              <a:gd name="T45" fmla="*/ 296 h 716"/>
              <a:gd name="T46" fmla="*/ 509 w 806"/>
              <a:gd name="T47" fmla="*/ 335 h 716"/>
              <a:gd name="T48" fmla="*/ 479 w 806"/>
              <a:gd name="T49" fmla="*/ 373 h 716"/>
              <a:gd name="T50" fmla="*/ 435 w 806"/>
              <a:gd name="T51" fmla="*/ 397 h 716"/>
              <a:gd name="T52" fmla="*/ 374 w 806"/>
              <a:gd name="T53" fmla="*/ 354 h 716"/>
              <a:gd name="T54" fmla="*/ 337 w 806"/>
              <a:gd name="T55" fmla="*/ 316 h 716"/>
              <a:gd name="T56" fmla="*/ 380 w 806"/>
              <a:gd name="T57" fmla="*/ 324 h 716"/>
              <a:gd name="T58" fmla="*/ 399 w 806"/>
              <a:gd name="T59" fmla="*/ 266 h 716"/>
              <a:gd name="T60" fmla="*/ 353 w 806"/>
              <a:gd name="T61" fmla="*/ 225 h 716"/>
              <a:gd name="T62" fmla="*/ 363 w 806"/>
              <a:gd name="T63" fmla="*/ 182 h 716"/>
              <a:gd name="T64" fmla="*/ 423 w 806"/>
              <a:gd name="T65" fmla="*/ 169 h 716"/>
              <a:gd name="T66" fmla="*/ 370 w 806"/>
              <a:gd name="T67" fmla="*/ 126 h 716"/>
              <a:gd name="T68" fmla="*/ 311 w 806"/>
              <a:gd name="T69" fmla="*/ 216 h 716"/>
              <a:gd name="T70" fmla="*/ 318 w 806"/>
              <a:gd name="T71" fmla="*/ 338 h 716"/>
              <a:gd name="T72" fmla="*/ 388 w 806"/>
              <a:gd name="T73" fmla="*/ 422 h 716"/>
              <a:gd name="T74" fmla="*/ 481 w 806"/>
              <a:gd name="T75" fmla="*/ 421 h 716"/>
              <a:gd name="T76" fmla="*/ 541 w 806"/>
              <a:gd name="T77" fmla="*/ 332 h 716"/>
              <a:gd name="T78" fmla="*/ 533 w 806"/>
              <a:gd name="T79" fmla="*/ 205 h 716"/>
              <a:gd name="T80" fmla="*/ 463 w 806"/>
              <a:gd name="T81" fmla="*/ 121 h 716"/>
              <a:gd name="T82" fmla="*/ 219 w 806"/>
              <a:gd name="T83" fmla="*/ 1 h 716"/>
              <a:gd name="T84" fmla="*/ 362 w 806"/>
              <a:gd name="T85" fmla="*/ 40 h 716"/>
              <a:gd name="T86" fmla="*/ 497 w 806"/>
              <a:gd name="T87" fmla="*/ 99 h 716"/>
              <a:gd name="T88" fmla="*/ 620 w 806"/>
              <a:gd name="T89" fmla="*/ 138 h 716"/>
              <a:gd name="T90" fmla="*/ 733 w 806"/>
              <a:gd name="T91" fmla="*/ 124 h 716"/>
              <a:gd name="T92" fmla="*/ 806 w 806"/>
              <a:gd name="T93" fmla="*/ 470 h 716"/>
              <a:gd name="T94" fmla="*/ 706 w 806"/>
              <a:gd name="T95" fmla="*/ 546 h 716"/>
              <a:gd name="T96" fmla="*/ 591 w 806"/>
              <a:gd name="T97" fmla="*/ 544 h 716"/>
              <a:gd name="T98" fmla="*/ 466 w 806"/>
              <a:gd name="T99" fmla="*/ 496 h 716"/>
              <a:gd name="T100" fmla="*/ 326 w 806"/>
              <a:gd name="T101" fmla="*/ 438 h 716"/>
              <a:gd name="T102" fmla="*/ 184 w 806"/>
              <a:gd name="T103" fmla="*/ 413 h 716"/>
              <a:gd name="T104" fmla="*/ 81 w 806"/>
              <a:gd name="T105" fmla="*/ 3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6" h="716">
                <a:moveTo>
                  <a:pt x="444" y="293"/>
                </a:moveTo>
                <a:lnTo>
                  <a:pt x="439" y="351"/>
                </a:lnTo>
                <a:lnTo>
                  <a:pt x="450" y="351"/>
                </a:lnTo>
                <a:lnTo>
                  <a:pt x="459" y="349"/>
                </a:lnTo>
                <a:lnTo>
                  <a:pt x="467" y="345"/>
                </a:lnTo>
                <a:lnTo>
                  <a:pt x="472" y="338"/>
                </a:lnTo>
                <a:lnTo>
                  <a:pt x="475" y="330"/>
                </a:lnTo>
                <a:lnTo>
                  <a:pt x="474" y="324"/>
                </a:lnTo>
                <a:lnTo>
                  <a:pt x="472" y="317"/>
                </a:lnTo>
                <a:lnTo>
                  <a:pt x="467" y="310"/>
                </a:lnTo>
                <a:lnTo>
                  <a:pt x="458" y="301"/>
                </a:lnTo>
                <a:lnTo>
                  <a:pt x="444" y="293"/>
                </a:lnTo>
                <a:lnTo>
                  <a:pt x="444" y="293"/>
                </a:lnTo>
                <a:close/>
                <a:moveTo>
                  <a:pt x="412" y="192"/>
                </a:moveTo>
                <a:lnTo>
                  <a:pt x="403" y="193"/>
                </a:lnTo>
                <a:lnTo>
                  <a:pt x="395" y="197"/>
                </a:lnTo>
                <a:lnTo>
                  <a:pt x="389" y="203"/>
                </a:lnTo>
                <a:lnTo>
                  <a:pt x="386" y="210"/>
                </a:lnTo>
                <a:lnTo>
                  <a:pt x="388" y="220"/>
                </a:lnTo>
                <a:lnTo>
                  <a:pt x="392" y="228"/>
                </a:lnTo>
                <a:lnTo>
                  <a:pt x="400" y="235"/>
                </a:lnTo>
                <a:lnTo>
                  <a:pt x="407" y="240"/>
                </a:lnTo>
                <a:lnTo>
                  <a:pt x="414" y="244"/>
                </a:lnTo>
                <a:lnTo>
                  <a:pt x="417" y="246"/>
                </a:lnTo>
                <a:lnTo>
                  <a:pt x="421" y="192"/>
                </a:lnTo>
                <a:lnTo>
                  <a:pt x="412" y="192"/>
                </a:lnTo>
                <a:close/>
                <a:moveTo>
                  <a:pt x="55" y="172"/>
                </a:moveTo>
                <a:lnTo>
                  <a:pt x="55" y="506"/>
                </a:lnTo>
                <a:lnTo>
                  <a:pt x="88" y="489"/>
                </a:lnTo>
                <a:lnTo>
                  <a:pt x="122" y="479"/>
                </a:lnTo>
                <a:lnTo>
                  <a:pt x="156" y="474"/>
                </a:lnTo>
                <a:lnTo>
                  <a:pt x="191" y="475"/>
                </a:lnTo>
                <a:lnTo>
                  <a:pt x="226" y="479"/>
                </a:lnTo>
                <a:lnTo>
                  <a:pt x="262" y="488"/>
                </a:lnTo>
                <a:lnTo>
                  <a:pt x="297" y="498"/>
                </a:lnTo>
                <a:lnTo>
                  <a:pt x="333" y="512"/>
                </a:lnTo>
                <a:lnTo>
                  <a:pt x="368" y="527"/>
                </a:lnTo>
                <a:lnTo>
                  <a:pt x="403" y="542"/>
                </a:lnTo>
                <a:lnTo>
                  <a:pt x="438" y="558"/>
                </a:lnTo>
                <a:lnTo>
                  <a:pt x="473" y="574"/>
                </a:lnTo>
                <a:lnTo>
                  <a:pt x="507" y="586"/>
                </a:lnTo>
                <a:lnTo>
                  <a:pt x="541" y="599"/>
                </a:lnTo>
                <a:lnTo>
                  <a:pt x="574" y="608"/>
                </a:lnTo>
                <a:lnTo>
                  <a:pt x="607" y="613"/>
                </a:lnTo>
                <a:lnTo>
                  <a:pt x="637" y="615"/>
                </a:lnTo>
                <a:lnTo>
                  <a:pt x="668" y="611"/>
                </a:lnTo>
                <a:lnTo>
                  <a:pt x="698" y="602"/>
                </a:lnTo>
                <a:lnTo>
                  <a:pt x="725" y="586"/>
                </a:lnTo>
                <a:lnTo>
                  <a:pt x="725" y="634"/>
                </a:lnTo>
                <a:lnTo>
                  <a:pt x="702" y="662"/>
                </a:lnTo>
                <a:lnTo>
                  <a:pt x="678" y="684"/>
                </a:lnTo>
                <a:lnTo>
                  <a:pt x="652" y="700"/>
                </a:lnTo>
                <a:lnTo>
                  <a:pt x="626" y="709"/>
                </a:lnTo>
                <a:lnTo>
                  <a:pt x="598" y="715"/>
                </a:lnTo>
                <a:lnTo>
                  <a:pt x="569" y="716"/>
                </a:lnTo>
                <a:lnTo>
                  <a:pt x="540" y="714"/>
                </a:lnTo>
                <a:lnTo>
                  <a:pt x="510" y="707"/>
                </a:lnTo>
                <a:lnTo>
                  <a:pt x="479" y="698"/>
                </a:lnTo>
                <a:lnTo>
                  <a:pt x="449" y="687"/>
                </a:lnTo>
                <a:lnTo>
                  <a:pt x="417" y="674"/>
                </a:lnTo>
                <a:lnTo>
                  <a:pt x="385" y="661"/>
                </a:lnTo>
                <a:lnTo>
                  <a:pt x="353" y="646"/>
                </a:lnTo>
                <a:lnTo>
                  <a:pt x="320" y="632"/>
                </a:lnTo>
                <a:lnTo>
                  <a:pt x="287" y="617"/>
                </a:lnTo>
                <a:lnTo>
                  <a:pt x="256" y="604"/>
                </a:lnTo>
                <a:lnTo>
                  <a:pt x="223" y="594"/>
                </a:lnTo>
                <a:lnTo>
                  <a:pt x="190" y="584"/>
                </a:lnTo>
                <a:lnTo>
                  <a:pt x="158" y="579"/>
                </a:lnTo>
                <a:lnTo>
                  <a:pt x="125" y="576"/>
                </a:lnTo>
                <a:lnTo>
                  <a:pt x="94" y="577"/>
                </a:lnTo>
                <a:lnTo>
                  <a:pt x="62" y="582"/>
                </a:lnTo>
                <a:lnTo>
                  <a:pt x="31" y="592"/>
                </a:lnTo>
                <a:lnTo>
                  <a:pt x="0" y="608"/>
                </a:lnTo>
                <a:lnTo>
                  <a:pt x="0" y="196"/>
                </a:lnTo>
                <a:lnTo>
                  <a:pt x="28" y="182"/>
                </a:lnTo>
                <a:lnTo>
                  <a:pt x="55" y="172"/>
                </a:lnTo>
                <a:close/>
                <a:moveTo>
                  <a:pt x="424" y="152"/>
                </a:moveTo>
                <a:lnTo>
                  <a:pt x="455" y="158"/>
                </a:lnTo>
                <a:lnTo>
                  <a:pt x="454" y="176"/>
                </a:lnTo>
                <a:lnTo>
                  <a:pt x="474" y="186"/>
                </a:lnTo>
                <a:lnTo>
                  <a:pt x="490" y="199"/>
                </a:lnTo>
                <a:lnTo>
                  <a:pt x="504" y="212"/>
                </a:lnTo>
                <a:lnTo>
                  <a:pt x="513" y="229"/>
                </a:lnTo>
                <a:lnTo>
                  <a:pt x="481" y="237"/>
                </a:lnTo>
                <a:lnTo>
                  <a:pt x="474" y="223"/>
                </a:lnTo>
                <a:lnTo>
                  <a:pt x="465" y="211"/>
                </a:lnTo>
                <a:lnTo>
                  <a:pt x="452" y="202"/>
                </a:lnTo>
                <a:lnTo>
                  <a:pt x="446" y="263"/>
                </a:lnTo>
                <a:lnTo>
                  <a:pt x="465" y="273"/>
                </a:lnTo>
                <a:lnTo>
                  <a:pt x="473" y="278"/>
                </a:lnTo>
                <a:lnTo>
                  <a:pt x="483" y="285"/>
                </a:lnTo>
                <a:lnTo>
                  <a:pt x="493" y="296"/>
                </a:lnTo>
                <a:lnTo>
                  <a:pt x="503" y="308"/>
                </a:lnTo>
                <a:lnTo>
                  <a:pt x="506" y="314"/>
                </a:lnTo>
                <a:lnTo>
                  <a:pt x="509" y="324"/>
                </a:lnTo>
                <a:lnTo>
                  <a:pt x="509" y="335"/>
                </a:lnTo>
                <a:lnTo>
                  <a:pt x="507" y="348"/>
                </a:lnTo>
                <a:lnTo>
                  <a:pt x="501" y="359"/>
                </a:lnTo>
                <a:lnTo>
                  <a:pt x="491" y="367"/>
                </a:lnTo>
                <a:lnTo>
                  <a:pt x="479" y="373"/>
                </a:lnTo>
                <a:lnTo>
                  <a:pt x="465" y="377"/>
                </a:lnTo>
                <a:lnTo>
                  <a:pt x="450" y="378"/>
                </a:lnTo>
                <a:lnTo>
                  <a:pt x="437" y="377"/>
                </a:lnTo>
                <a:lnTo>
                  <a:pt x="435" y="397"/>
                </a:lnTo>
                <a:lnTo>
                  <a:pt x="404" y="388"/>
                </a:lnTo>
                <a:lnTo>
                  <a:pt x="406" y="368"/>
                </a:lnTo>
                <a:lnTo>
                  <a:pt x="390" y="362"/>
                </a:lnTo>
                <a:lnTo>
                  <a:pt x="374" y="354"/>
                </a:lnTo>
                <a:lnTo>
                  <a:pt x="361" y="344"/>
                </a:lnTo>
                <a:lnTo>
                  <a:pt x="350" y="333"/>
                </a:lnTo>
                <a:lnTo>
                  <a:pt x="343" y="325"/>
                </a:lnTo>
                <a:lnTo>
                  <a:pt x="337" y="316"/>
                </a:lnTo>
                <a:lnTo>
                  <a:pt x="333" y="308"/>
                </a:lnTo>
                <a:lnTo>
                  <a:pt x="367" y="301"/>
                </a:lnTo>
                <a:lnTo>
                  <a:pt x="372" y="312"/>
                </a:lnTo>
                <a:lnTo>
                  <a:pt x="380" y="324"/>
                </a:lnTo>
                <a:lnTo>
                  <a:pt x="392" y="334"/>
                </a:lnTo>
                <a:lnTo>
                  <a:pt x="408" y="344"/>
                </a:lnTo>
                <a:lnTo>
                  <a:pt x="414" y="276"/>
                </a:lnTo>
                <a:lnTo>
                  <a:pt x="399" y="266"/>
                </a:lnTo>
                <a:lnTo>
                  <a:pt x="382" y="257"/>
                </a:lnTo>
                <a:lnTo>
                  <a:pt x="367" y="244"/>
                </a:lnTo>
                <a:lnTo>
                  <a:pt x="356" y="231"/>
                </a:lnTo>
                <a:lnTo>
                  <a:pt x="353" y="225"/>
                </a:lnTo>
                <a:lnTo>
                  <a:pt x="351" y="216"/>
                </a:lnTo>
                <a:lnTo>
                  <a:pt x="351" y="204"/>
                </a:lnTo>
                <a:lnTo>
                  <a:pt x="354" y="191"/>
                </a:lnTo>
                <a:lnTo>
                  <a:pt x="363" y="182"/>
                </a:lnTo>
                <a:lnTo>
                  <a:pt x="373" y="174"/>
                </a:lnTo>
                <a:lnTo>
                  <a:pt x="388" y="170"/>
                </a:lnTo>
                <a:lnTo>
                  <a:pt x="405" y="168"/>
                </a:lnTo>
                <a:lnTo>
                  <a:pt x="423" y="169"/>
                </a:lnTo>
                <a:lnTo>
                  <a:pt x="424" y="152"/>
                </a:lnTo>
                <a:close/>
                <a:moveTo>
                  <a:pt x="415" y="112"/>
                </a:moveTo>
                <a:lnTo>
                  <a:pt x="391" y="117"/>
                </a:lnTo>
                <a:lnTo>
                  <a:pt x="370" y="126"/>
                </a:lnTo>
                <a:lnTo>
                  <a:pt x="350" y="142"/>
                </a:lnTo>
                <a:lnTo>
                  <a:pt x="333" y="164"/>
                </a:lnTo>
                <a:lnTo>
                  <a:pt x="320" y="188"/>
                </a:lnTo>
                <a:lnTo>
                  <a:pt x="311" y="216"/>
                </a:lnTo>
                <a:lnTo>
                  <a:pt x="306" y="246"/>
                </a:lnTo>
                <a:lnTo>
                  <a:pt x="304" y="278"/>
                </a:lnTo>
                <a:lnTo>
                  <a:pt x="310" y="310"/>
                </a:lnTo>
                <a:lnTo>
                  <a:pt x="318" y="338"/>
                </a:lnTo>
                <a:lnTo>
                  <a:pt x="331" y="365"/>
                </a:lnTo>
                <a:lnTo>
                  <a:pt x="347" y="388"/>
                </a:lnTo>
                <a:lnTo>
                  <a:pt x="366" y="407"/>
                </a:lnTo>
                <a:lnTo>
                  <a:pt x="388" y="422"/>
                </a:lnTo>
                <a:lnTo>
                  <a:pt x="412" y="432"/>
                </a:lnTo>
                <a:lnTo>
                  <a:pt x="436" y="435"/>
                </a:lnTo>
                <a:lnTo>
                  <a:pt x="460" y="431"/>
                </a:lnTo>
                <a:lnTo>
                  <a:pt x="481" y="421"/>
                </a:lnTo>
                <a:lnTo>
                  <a:pt x="501" y="406"/>
                </a:lnTo>
                <a:lnTo>
                  <a:pt x="518" y="386"/>
                </a:lnTo>
                <a:lnTo>
                  <a:pt x="531" y="361"/>
                </a:lnTo>
                <a:lnTo>
                  <a:pt x="541" y="332"/>
                </a:lnTo>
                <a:lnTo>
                  <a:pt x="546" y="300"/>
                </a:lnTo>
                <a:lnTo>
                  <a:pt x="546" y="267"/>
                </a:lnTo>
                <a:lnTo>
                  <a:pt x="542" y="235"/>
                </a:lnTo>
                <a:lnTo>
                  <a:pt x="533" y="205"/>
                </a:lnTo>
                <a:lnTo>
                  <a:pt x="521" y="178"/>
                </a:lnTo>
                <a:lnTo>
                  <a:pt x="504" y="154"/>
                </a:lnTo>
                <a:lnTo>
                  <a:pt x="485" y="135"/>
                </a:lnTo>
                <a:lnTo>
                  <a:pt x="463" y="121"/>
                </a:lnTo>
                <a:lnTo>
                  <a:pt x="439" y="114"/>
                </a:lnTo>
                <a:lnTo>
                  <a:pt x="415" y="112"/>
                </a:lnTo>
                <a:close/>
                <a:moveTo>
                  <a:pt x="184" y="0"/>
                </a:moveTo>
                <a:lnTo>
                  <a:pt x="219" y="1"/>
                </a:lnTo>
                <a:lnTo>
                  <a:pt x="255" y="6"/>
                </a:lnTo>
                <a:lnTo>
                  <a:pt x="291" y="14"/>
                </a:lnTo>
                <a:lnTo>
                  <a:pt x="326" y="26"/>
                </a:lnTo>
                <a:lnTo>
                  <a:pt x="362" y="40"/>
                </a:lnTo>
                <a:lnTo>
                  <a:pt x="398" y="54"/>
                </a:lnTo>
                <a:lnTo>
                  <a:pt x="434" y="70"/>
                </a:lnTo>
                <a:lnTo>
                  <a:pt x="466" y="85"/>
                </a:lnTo>
                <a:lnTo>
                  <a:pt x="497" y="99"/>
                </a:lnTo>
                <a:lnTo>
                  <a:pt x="529" y="112"/>
                </a:lnTo>
                <a:lnTo>
                  <a:pt x="560" y="122"/>
                </a:lnTo>
                <a:lnTo>
                  <a:pt x="591" y="132"/>
                </a:lnTo>
                <a:lnTo>
                  <a:pt x="620" y="138"/>
                </a:lnTo>
                <a:lnTo>
                  <a:pt x="649" y="140"/>
                </a:lnTo>
                <a:lnTo>
                  <a:pt x="679" y="139"/>
                </a:lnTo>
                <a:lnTo>
                  <a:pt x="706" y="134"/>
                </a:lnTo>
                <a:lnTo>
                  <a:pt x="733" y="124"/>
                </a:lnTo>
                <a:lnTo>
                  <a:pt x="758" y="108"/>
                </a:lnTo>
                <a:lnTo>
                  <a:pt x="783" y="86"/>
                </a:lnTo>
                <a:lnTo>
                  <a:pt x="806" y="59"/>
                </a:lnTo>
                <a:lnTo>
                  <a:pt x="806" y="470"/>
                </a:lnTo>
                <a:lnTo>
                  <a:pt x="783" y="498"/>
                </a:lnTo>
                <a:lnTo>
                  <a:pt x="758" y="521"/>
                </a:lnTo>
                <a:lnTo>
                  <a:pt x="733" y="536"/>
                </a:lnTo>
                <a:lnTo>
                  <a:pt x="706" y="546"/>
                </a:lnTo>
                <a:lnTo>
                  <a:pt x="679" y="551"/>
                </a:lnTo>
                <a:lnTo>
                  <a:pt x="649" y="553"/>
                </a:lnTo>
                <a:lnTo>
                  <a:pt x="620" y="549"/>
                </a:lnTo>
                <a:lnTo>
                  <a:pt x="591" y="544"/>
                </a:lnTo>
                <a:lnTo>
                  <a:pt x="560" y="535"/>
                </a:lnTo>
                <a:lnTo>
                  <a:pt x="529" y="524"/>
                </a:lnTo>
                <a:lnTo>
                  <a:pt x="497" y="511"/>
                </a:lnTo>
                <a:lnTo>
                  <a:pt x="466" y="496"/>
                </a:lnTo>
                <a:lnTo>
                  <a:pt x="434" y="483"/>
                </a:lnTo>
                <a:lnTo>
                  <a:pt x="398" y="467"/>
                </a:lnTo>
                <a:lnTo>
                  <a:pt x="362" y="452"/>
                </a:lnTo>
                <a:lnTo>
                  <a:pt x="326" y="438"/>
                </a:lnTo>
                <a:lnTo>
                  <a:pt x="291" y="426"/>
                </a:lnTo>
                <a:lnTo>
                  <a:pt x="255" y="418"/>
                </a:lnTo>
                <a:lnTo>
                  <a:pt x="219" y="413"/>
                </a:lnTo>
                <a:lnTo>
                  <a:pt x="184" y="413"/>
                </a:lnTo>
                <a:lnTo>
                  <a:pt x="149" y="417"/>
                </a:lnTo>
                <a:lnTo>
                  <a:pt x="115" y="427"/>
                </a:lnTo>
                <a:lnTo>
                  <a:pt x="81" y="444"/>
                </a:lnTo>
                <a:lnTo>
                  <a:pt x="81" y="32"/>
                </a:lnTo>
                <a:lnTo>
                  <a:pt x="115" y="15"/>
                </a:lnTo>
                <a:lnTo>
                  <a:pt x="149" y="5"/>
                </a:lnTo>
                <a:lnTo>
                  <a:pt x="184" y="0"/>
                </a:lnTo>
                <a:close/>
              </a:path>
            </a:pathLst>
          </a:custGeom>
          <a:solidFill>
            <a:schemeClr val="bg1"/>
          </a:solidFill>
          <a:ln w="0">
            <a:noFill/>
            <a:prstDash val="solid"/>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lumMod val="65000"/>
                  <a:lumOff val="35000"/>
                </a:schemeClr>
              </a:solidFill>
              <a:effectLst/>
              <a:uLnTx/>
              <a:uFillTx/>
              <a:cs typeface="+mn-ea"/>
              <a:sym typeface="+mn-lt"/>
            </a:endParaRPr>
          </a:p>
        </p:txBody>
      </p:sp>
      <p:sp>
        <p:nvSpPr>
          <p:cNvPr id="13" name="Freeform 8"/>
          <p:cNvSpPr>
            <a:spLocks noEditPoints="1"/>
          </p:cNvSpPr>
          <p:nvPr/>
        </p:nvSpPr>
        <p:spPr bwMode="auto">
          <a:xfrm>
            <a:off x="3351717" y="2390713"/>
            <a:ext cx="517400" cy="471309"/>
          </a:xfrm>
          <a:custGeom>
            <a:avLst/>
            <a:gdLst>
              <a:gd name="T0" fmla="*/ 382 w 595"/>
              <a:gd name="T1" fmla="*/ 208 h 542"/>
              <a:gd name="T2" fmla="*/ 387 w 595"/>
              <a:gd name="T3" fmla="*/ 221 h 542"/>
              <a:gd name="T4" fmla="*/ 356 w 595"/>
              <a:gd name="T5" fmla="*/ 406 h 542"/>
              <a:gd name="T6" fmla="*/ 350 w 595"/>
              <a:gd name="T7" fmla="*/ 429 h 542"/>
              <a:gd name="T8" fmla="*/ 336 w 595"/>
              <a:gd name="T9" fmla="*/ 428 h 542"/>
              <a:gd name="T10" fmla="*/ 270 w 595"/>
              <a:gd name="T11" fmla="*/ 350 h 542"/>
              <a:gd name="T12" fmla="*/ 268 w 595"/>
              <a:gd name="T13" fmla="*/ 343 h 542"/>
              <a:gd name="T14" fmla="*/ 270 w 595"/>
              <a:gd name="T15" fmla="*/ 335 h 542"/>
              <a:gd name="T16" fmla="*/ 372 w 595"/>
              <a:gd name="T17" fmla="*/ 205 h 542"/>
              <a:gd name="T18" fmla="*/ 207 w 595"/>
              <a:gd name="T19" fmla="*/ 184 h 542"/>
              <a:gd name="T20" fmla="*/ 123 w 595"/>
              <a:gd name="T21" fmla="*/ 275 h 542"/>
              <a:gd name="T22" fmla="*/ 123 w 595"/>
              <a:gd name="T23" fmla="*/ 399 h 542"/>
              <a:gd name="T24" fmla="*/ 207 w 595"/>
              <a:gd name="T25" fmla="*/ 490 h 542"/>
              <a:gd name="T26" fmla="*/ 332 w 595"/>
              <a:gd name="T27" fmla="*/ 512 h 542"/>
              <a:gd name="T28" fmla="*/ 442 w 595"/>
              <a:gd name="T29" fmla="*/ 451 h 542"/>
              <a:gd name="T30" fmla="*/ 489 w 595"/>
              <a:gd name="T31" fmla="*/ 338 h 542"/>
              <a:gd name="T32" fmla="*/ 442 w 595"/>
              <a:gd name="T33" fmla="*/ 223 h 542"/>
              <a:gd name="T34" fmla="*/ 332 w 595"/>
              <a:gd name="T35" fmla="*/ 163 h 542"/>
              <a:gd name="T36" fmla="*/ 379 w 595"/>
              <a:gd name="T37" fmla="*/ 141 h 542"/>
              <a:gd name="T38" fmla="*/ 507 w 595"/>
              <a:gd name="T39" fmla="*/ 202 h 542"/>
              <a:gd name="T40" fmla="*/ 572 w 595"/>
              <a:gd name="T41" fmla="*/ 307 h 542"/>
              <a:gd name="T42" fmla="*/ 549 w 595"/>
              <a:gd name="T43" fmla="*/ 424 h 542"/>
              <a:gd name="T44" fmla="*/ 450 w 595"/>
              <a:gd name="T45" fmla="*/ 510 h 542"/>
              <a:gd name="T46" fmla="*/ 299 w 595"/>
              <a:gd name="T47" fmla="*/ 542 h 542"/>
              <a:gd name="T48" fmla="*/ 149 w 595"/>
              <a:gd name="T49" fmla="*/ 510 h 542"/>
              <a:gd name="T50" fmla="*/ 49 w 595"/>
              <a:gd name="T51" fmla="*/ 424 h 542"/>
              <a:gd name="T52" fmla="*/ 27 w 595"/>
              <a:gd name="T53" fmla="*/ 307 h 542"/>
              <a:gd name="T54" fmla="*/ 92 w 595"/>
              <a:gd name="T55" fmla="*/ 202 h 542"/>
              <a:gd name="T56" fmla="*/ 220 w 595"/>
              <a:gd name="T57" fmla="*/ 141 h 542"/>
              <a:gd name="T58" fmla="*/ 329 w 595"/>
              <a:gd name="T59" fmla="*/ 2 h 542"/>
              <a:gd name="T60" fmla="*/ 405 w 595"/>
              <a:gd name="T61" fmla="*/ 40 h 542"/>
              <a:gd name="T62" fmla="*/ 486 w 595"/>
              <a:gd name="T63" fmla="*/ 43 h 542"/>
              <a:gd name="T64" fmla="*/ 568 w 595"/>
              <a:gd name="T65" fmla="*/ 86 h 542"/>
              <a:gd name="T66" fmla="*/ 595 w 595"/>
              <a:gd name="T67" fmla="*/ 169 h 542"/>
              <a:gd name="T68" fmla="*/ 551 w 595"/>
              <a:gd name="T69" fmla="*/ 206 h 542"/>
              <a:gd name="T70" fmla="*/ 428 w 595"/>
              <a:gd name="T71" fmla="*/ 130 h 542"/>
              <a:gd name="T72" fmla="*/ 371 w 595"/>
              <a:gd name="T73" fmla="*/ 81 h 542"/>
              <a:gd name="T74" fmla="*/ 365 w 595"/>
              <a:gd name="T75" fmla="*/ 45 h 542"/>
              <a:gd name="T76" fmla="*/ 273 w 595"/>
              <a:gd name="T77" fmla="*/ 29 h 542"/>
              <a:gd name="T78" fmla="*/ 212 w 595"/>
              <a:gd name="T79" fmla="*/ 64 h 542"/>
              <a:gd name="T80" fmla="*/ 255 w 595"/>
              <a:gd name="T81" fmla="*/ 113 h 542"/>
              <a:gd name="T82" fmla="*/ 120 w 595"/>
              <a:gd name="T83" fmla="*/ 153 h 542"/>
              <a:gd name="T84" fmla="*/ 33 w 595"/>
              <a:gd name="T85" fmla="*/ 228 h 542"/>
              <a:gd name="T86" fmla="*/ 6 w 595"/>
              <a:gd name="T87" fmla="*/ 203 h 542"/>
              <a:gd name="T88" fmla="*/ 17 w 595"/>
              <a:gd name="T89" fmla="*/ 109 h 542"/>
              <a:gd name="T90" fmla="*/ 100 w 595"/>
              <a:gd name="T91" fmla="*/ 46 h 542"/>
              <a:gd name="T92" fmla="*/ 192 w 595"/>
              <a:gd name="T93" fmla="*/ 39 h 542"/>
              <a:gd name="T94" fmla="*/ 268 w 595"/>
              <a:gd name="T95" fmla="*/ 2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5" h="542">
                <a:moveTo>
                  <a:pt x="372" y="205"/>
                </a:moveTo>
                <a:lnTo>
                  <a:pt x="376" y="205"/>
                </a:lnTo>
                <a:lnTo>
                  <a:pt x="379" y="206"/>
                </a:lnTo>
                <a:lnTo>
                  <a:pt x="382" y="208"/>
                </a:lnTo>
                <a:lnTo>
                  <a:pt x="384" y="211"/>
                </a:lnTo>
                <a:lnTo>
                  <a:pt x="386" y="214"/>
                </a:lnTo>
                <a:lnTo>
                  <a:pt x="387" y="217"/>
                </a:lnTo>
                <a:lnTo>
                  <a:pt x="387" y="221"/>
                </a:lnTo>
                <a:lnTo>
                  <a:pt x="386" y="224"/>
                </a:lnTo>
                <a:lnTo>
                  <a:pt x="385" y="229"/>
                </a:lnTo>
                <a:lnTo>
                  <a:pt x="301" y="342"/>
                </a:lnTo>
                <a:lnTo>
                  <a:pt x="356" y="406"/>
                </a:lnTo>
                <a:lnTo>
                  <a:pt x="359" y="413"/>
                </a:lnTo>
                <a:lnTo>
                  <a:pt x="358" y="421"/>
                </a:lnTo>
                <a:lnTo>
                  <a:pt x="353" y="427"/>
                </a:lnTo>
                <a:lnTo>
                  <a:pt x="350" y="429"/>
                </a:lnTo>
                <a:lnTo>
                  <a:pt x="348" y="430"/>
                </a:lnTo>
                <a:lnTo>
                  <a:pt x="344" y="430"/>
                </a:lnTo>
                <a:lnTo>
                  <a:pt x="340" y="430"/>
                </a:lnTo>
                <a:lnTo>
                  <a:pt x="336" y="428"/>
                </a:lnTo>
                <a:lnTo>
                  <a:pt x="333" y="425"/>
                </a:lnTo>
                <a:lnTo>
                  <a:pt x="271" y="352"/>
                </a:lnTo>
                <a:lnTo>
                  <a:pt x="271" y="351"/>
                </a:lnTo>
                <a:lnTo>
                  <a:pt x="270" y="350"/>
                </a:lnTo>
                <a:lnTo>
                  <a:pt x="270" y="348"/>
                </a:lnTo>
                <a:lnTo>
                  <a:pt x="269" y="346"/>
                </a:lnTo>
                <a:lnTo>
                  <a:pt x="269" y="345"/>
                </a:lnTo>
                <a:lnTo>
                  <a:pt x="268" y="343"/>
                </a:lnTo>
                <a:lnTo>
                  <a:pt x="268" y="340"/>
                </a:lnTo>
                <a:lnTo>
                  <a:pt x="269" y="338"/>
                </a:lnTo>
                <a:lnTo>
                  <a:pt x="270" y="336"/>
                </a:lnTo>
                <a:lnTo>
                  <a:pt x="270" y="335"/>
                </a:lnTo>
                <a:lnTo>
                  <a:pt x="361" y="211"/>
                </a:lnTo>
                <a:lnTo>
                  <a:pt x="364" y="208"/>
                </a:lnTo>
                <a:lnTo>
                  <a:pt x="368" y="205"/>
                </a:lnTo>
                <a:lnTo>
                  <a:pt x="372" y="205"/>
                </a:lnTo>
                <a:close/>
                <a:moveTo>
                  <a:pt x="299" y="160"/>
                </a:moveTo>
                <a:lnTo>
                  <a:pt x="268" y="163"/>
                </a:lnTo>
                <a:lnTo>
                  <a:pt x="237" y="171"/>
                </a:lnTo>
                <a:lnTo>
                  <a:pt x="207" y="184"/>
                </a:lnTo>
                <a:lnTo>
                  <a:pt x="181" y="202"/>
                </a:lnTo>
                <a:lnTo>
                  <a:pt x="157" y="223"/>
                </a:lnTo>
                <a:lnTo>
                  <a:pt x="138" y="248"/>
                </a:lnTo>
                <a:lnTo>
                  <a:pt x="123" y="275"/>
                </a:lnTo>
                <a:lnTo>
                  <a:pt x="114" y="305"/>
                </a:lnTo>
                <a:lnTo>
                  <a:pt x="111" y="338"/>
                </a:lnTo>
                <a:lnTo>
                  <a:pt x="114" y="370"/>
                </a:lnTo>
                <a:lnTo>
                  <a:pt x="123" y="399"/>
                </a:lnTo>
                <a:lnTo>
                  <a:pt x="138" y="427"/>
                </a:lnTo>
                <a:lnTo>
                  <a:pt x="157" y="451"/>
                </a:lnTo>
                <a:lnTo>
                  <a:pt x="181" y="472"/>
                </a:lnTo>
                <a:lnTo>
                  <a:pt x="207" y="490"/>
                </a:lnTo>
                <a:lnTo>
                  <a:pt x="237" y="503"/>
                </a:lnTo>
                <a:lnTo>
                  <a:pt x="268" y="512"/>
                </a:lnTo>
                <a:lnTo>
                  <a:pt x="299" y="515"/>
                </a:lnTo>
                <a:lnTo>
                  <a:pt x="332" y="512"/>
                </a:lnTo>
                <a:lnTo>
                  <a:pt x="363" y="503"/>
                </a:lnTo>
                <a:lnTo>
                  <a:pt x="393" y="490"/>
                </a:lnTo>
                <a:lnTo>
                  <a:pt x="419" y="472"/>
                </a:lnTo>
                <a:lnTo>
                  <a:pt x="442" y="451"/>
                </a:lnTo>
                <a:lnTo>
                  <a:pt x="462" y="427"/>
                </a:lnTo>
                <a:lnTo>
                  <a:pt x="476" y="399"/>
                </a:lnTo>
                <a:lnTo>
                  <a:pt x="486" y="370"/>
                </a:lnTo>
                <a:lnTo>
                  <a:pt x="489" y="338"/>
                </a:lnTo>
                <a:lnTo>
                  <a:pt x="486" y="305"/>
                </a:lnTo>
                <a:lnTo>
                  <a:pt x="476" y="275"/>
                </a:lnTo>
                <a:lnTo>
                  <a:pt x="462" y="248"/>
                </a:lnTo>
                <a:lnTo>
                  <a:pt x="442" y="223"/>
                </a:lnTo>
                <a:lnTo>
                  <a:pt x="419" y="202"/>
                </a:lnTo>
                <a:lnTo>
                  <a:pt x="393" y="184"/>
                </a:lnTo>
                <a:lnTo>
                  <a:pt x="363" y="171"/>
                </a:lnTo>
                <a:lnTo>
                  <a:pt x="332" y="163"/>
                </a:lnTo>
                <a:lnTo>
                  <a:pt x="299" y="160"/>
                </a:lnTo>
                <a:close/>
                <a:moveTo>
                  <a:pt x="299" y="132"/>
                </a:moveTo>
                <a:lnTo>
                  <a:pt x="340" y="134"/>
                </a:lnTo>
                <a:lnTo>
                  <a:pt x="379" y="141"/>
                </a:lnTo>
                <a:lnTo>
                  <a:pt x="416" y="151"/>
                </a:lnTo>
                <a:lnTo>
                  <a:pt x="450" y="165"/>
                </a:lnTo>
                <a:lnTo>
                  <a:pt x="481" y="182"/>
                </a:lnTo>
                <a:lnTo>
                  <a:pt x="507" y="202"/>
                </a:lnTo>
                <a:lnTo>
                  <a:pt x="530" y="226"/>
                </a:lnTo>
                <a:lnTo>
                  <a:pt x="549" y="251"/>
                </a:lnTo>
                <a:lnTo>
                  <a:pt x="563" y="279"/>
                </a:lnTo>
                <a:lnTo>
                  <a:pt x="572" y="307"/>
                </a:lnTo>
                <a:lnTo>
                  <a:pt x="575" y="338"/>
                </a:lnTo>
                <a:lnTo>
                  <a:pt x="572" y="368"/>
                </a:lnTo>
                <a:lnTo>
                  <a:pt x="563" y="397"/>
                </a:lnTo>
                <a:lnTo>
                  <a:pt x="549" y="424"/>
                </a:lnTo>
                <a:lnTo>
                  <a:pt x="530" y="449"/>
                </a:lnTo>
                <a:lnTo>
                  <a:pt x="507" y="472"/>
                </a:lnTo>
                <a:lnTo>
                  <a:pt x="481" y="493"/>
                </a:lnTo>
                <a:lnTo>
                  <a:pt x="450" y="510"/>
                </a:lnTo>
                <a:lnTo>
                  <a:pt x="416" y="523"/>
                </a:lnTo>
                <a:lnTo>
                  <a:pt x="379" y="534"/>
                </a:lnTo>
                <a:lnTo>
                  <a:pt x="340" y="540"/>
                </a:lnTo>
                <a:lnTo>
                  <a:pt x="299" y="542"/>
                </a:lnTo>
                <a:lnTo>
                  <a:pt x="259" y="540"/>
                </a:lnTo>
                <a:lnTo>
                  <a:pt x="220" y="534"/>
                </a:lnTo>
                <a:lnTo>
                  <a:pt x="183" y="523"/>
                </a:lnTo>
                <a:lnTo>
                  <a:pt x="149" y="510"/>
                </a:lnTo>
                <a:lnTo>
                  <a:pt x="118" y="493"/>
                </a:lnTo>
                <a:lnTo>
                  <a:pt x="92" y="472"/>
                </a:lnTo>
                <a:lnTo>
                  <a:pt x="68" y="449"/>
                </a:lnTo>
                <a:lnTo>
                  <a:pt x="49" y="424"/>
                </a:lnTo>
                <a:lnTo>
                  <a:pt x="35" y="397"/>
                </a:lnTo>
                <a:lnTo>
                  <a:pt x="27" y="368"/>
                </a:lnTo>
                <a:lnTo>
                  <a:pt x="24" y="338"/>
                </a:lnTo>
                <a:lnTo>
                  <a:pt x="27" y="307"/>
                </a:lnTo>
                <a:lnTo>
                  <a:pt x="35" y="279"/>
                </a:lnTo>
                <a:lnTo>
                  <a:pt x="49" y="251"/>
                </a:lnTo>
                <a:lnTo>
                  <a:pt x="68" y="226"/>
                </a:lnTo>
                <a:lnTo>
                  <a:pt x="92" y="202"/>
                </a:lnTo>
                <a:lnTo>
                  <a:pt x="118" y="182"/>
                </a:lnTo>
                <a:lnTo>
                  <a:pt x="149" y="165"/>
                </a:lnTo>
                <a:lnTo>
                  <a:pt x="183" y="151"/>
                </a:lnTo>
                <a:lnTo>
                  <a:pt x="220" y="141"/>
                </a:lnTo>
                <a:lnTo>
                  <a:pt x="259" y="134"/>
                </a:lnTo>
                <a:lnTo>
                  <a:pt x="299" y="132"/>
                </a:lnTo>
                <a:close/>
                <a:moveTo>
                  <a:pt x="298" y="0"/>
                </a:moveTo>
                <a:lnTo>
                  <a:pt x="329" y="2"/>
                </a:lnTo>
                <a:lnTo>
                  <a:pt x="357" y="9"/>
                </a:lnTo>
                <a:lnTo>
                  <a:pt x="381" y="20"/>
                </a:lnTo>
                <a:lnTo>
                  <a:pt x="394" y="29"/>
                </a:lnTo>
                <a:lnTo>
                  <a:pt x="405" y="40"/>
                </a:lnTo>
                <a:lnTo>
                  <a:pt x="414" y="54"/>
                </a:lnTo>
                <a:lnTo>
                  <a:pt x="437" y="45"/>
                </a:lnTo>
                <a:lnTo>
                  <a:pt x="462" y="42"/>
                </a:lnTo>
                <a:lnTo>
                  <a:pt x="486" y="43"/>
                </a:lnTo>
                <a:lnTo>
                  <a:pt x="509" y="49"/>
                </a:lnTo>
                <a:lnTo>
                  <a:pt x="530" y="57"/>
                </a:lnTo>
                <a:lnTo>
                  <a:pt x="551" y="70"/>
                </a:lnTo>
                <a:lnTo>
                  <a:pt x="568" y="86"/>
                </a:lnTo>
                <a:lnTo>
                  <a:pt x="581" y="105"/>
                </a:lnTo>
                <a:lnTo>
                  <a:pt x="591" y="126"/>
                </a:lnTo>
                <a:lnTo>
                  <a:pt x="595" y="148"/>
                </a:lnTo>
                <a:lnTo>
                  <a:pt x="595" y="169"/>
                </a:lnTo>
                <a:lnTo>
                  <a:pt x="591" y="192"/>
                </a:lnTo>
                <a:lnTo>
                  <a:pt x="583" y="212"/>
                </a:lnTo>
                <a:lnTo>
                  <a:pt x="571" y="231"/>
                </a:lnTo>
                <a:lnTo>
                  <a:pt x="551" y="206"/>
                </a:lnTo>
                <a:lnTo>
                  <a:pt x="526" y="184"/>
                </a:lnTo>
                <a:lnTo>
                  <a:pt x="498" y="163"/>
                </a:lnTo>
                <a:lnTo>
                  <a:pt x="466" y="146"/>
                </a:lnTo>
                <a:lnTo>
                  <a:pt x="428" y="130"/>
                </a:lnTo>
                <a:lnTo>
                  <a:pt x="388" y="120"/>
                </a:lnTo>
                <a:lnTo>
                  <a:pt x="349" y="113"/>
                </a:lnTo>
                <a:lnTo>
                  <a:pt x="359" y="96"/>
                </a:lnTo>
                <a:lnTo>
                  <a:pt x="371" y="81"/>
                </a:lnTo>
                <a:lnTo>
                  <a:pt x="386" y="69"/>
                </a:lnTo>
                <a:lnTo>
                  <a:pt x="382" y="61"/>
                </a:lnTo>
                <a:lnTo>
                  <a:pt x="375" y="53"/>
                </a:lnTo>
                <a:lnTo>
                  <a:pt x="365" y="45"/>
                </a:lnTo>
                <a:lnTo>
                  <a:pt x="346" y="36"/>
                </a:lnTo>
                <a:lnTo>
                  <a:pt x="324" y="29"/>
                </a:lnTo>
                <a:lnTo>
                  <a:pt x="298" y="27"/>
                </a:lnTo>
                <a:lnTo>
                  <a:pt x="273" y="29"/>
                </a:lnTo>
                <a:lnTo>
                  <a:pt x="250" y="36"/>
                </a:lnTo>
                <a:lnTo>
                  <a:pt x="231" y="45"/>
                </a:lnTo>
                <a:lnTo>
                  <a:pt x="220" y="55"/>
                </a:lnTo>
                <a:lnTo>
                  <a:pt x="212" y="64"/>
                </a:lnTo>
                <a:lnTo>
                  <a:pt x="227" y="76"/>
                </a:lnTo>
                <a:lnTo>
                  <a:pt x="241" y="91"/>
                </a:lnTo>
                <a:lnTo>
                  <a:pt x="252" y="108"/>
                </a:lnTo>
                <a:lnTo>
                  <a:pt x="255" y="113"/>
                </a:lnTo>
                <a:lnTo>
                  <a:pt x="219" y="118"/>
                </a:lnTo>
                <a:lnTo>
                  <a:pt x="185" y="127"/>
                </a:lnTo>
                <a:lnTo>
                  <a:pt x="152" y="139"/>
                </a:lnTo>
                <a:lnTo>
                  <a:pt x="120" y="153"/>
                </a:lnTo>
                <a:lnTo>
                  <a:pt x="92" y="171"/>
                </a:lnTo>
                <a:lnTo>
                  <a:pt x="66" y="192"/>
                </a:lnTo>
                <a:lnTo>
                  <a:pt x="43" y="215"/>
                </a:lnTo>
                <a:lnTo>
                  <a:pt x="33" y="228"/>
                </a:lnTo>
                <a:lnTo>
                  <a:pt x="25" y="240"/>
                </a:lnTo>
                <a:lnTo>
                  <a:pt x="19" y="234"/>
                </a:lnTo>
                <a:lnTo>
                  <a:pt x="15" y="227"/>
                </a:lnTo>
                <a:lnTo>
                  <a:pt x="6" y="203"/>
                </a:lnTo>
                <a:lnTo>
                  <a:pt x="0" y="179"/>
                </a:lnTo>
                <a:lnTo>
                  <a:pt x="1" y="156"/>
                </a:lnTo>
                <a:lnTo>
                  <a:pt x="7" y="131"/>
                </a:lnTo>
                <a:lnTo>
                  <a:pt x="17" y="109"/>
                </a:lnTo>
                <a:lnTo>
                  <a:pt x="31" y="89"/>
                </a:lnTo>
                <a:lnTo>
                  <a:pt x="50" y="72"/>
                </a:lnTo>
                <a:lnTo>
                  <a:pt x="72" y="57"/>
                </a:lnTo>
                <a:lnTo>
                  <a:pt x="100" y="46"/>
                </a:lnTo>
                <a:lnTo>
                  <a:pt x="129" y="42"/>
                </a:lnTo>
                <a:lnTo>
                  <a:pt x="157" y="43"/>
                </a:lnTo>
                <a:lnTo>
                  <a:pt x="184" y="51"/>
                </a:lnTo>
                <a:lnTo>
                  <a:pt x="192" y="39"/>
                </a:lnTo>
                <a:lnTo>
                  <a:pt x="203" y="28"/>
                </a:lnTo>
                <a:lnTo>
                  <a:pt x="216" y="20"/>
                </a:lnTo>
                <a:lnTo>
                  <a:pt x="240" y="9"/>
                </a:lnTo>
                <a:lnTo>
                  <a:pt x="268" y="2"/>
                </a:lnTo>
                <a:lnTo>
                  <a:pt x="298" y="0"/>
                </a:lnTo>
                <a:close/>
              </a:path>
            </a:pathLst>
          </a:custGeom>
          <a:solidFill>
            <a:schemeClr val="bg1"/>
          </a:solidFill>
          <a:ln w="0">
            <a:noFill/>
            <a:prstDash val="solid"/>
            <a:round/>
          </a:ln>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lumMod val="65000"/>
                  <a:lumOff val="35000"/>
                </a:schemeClr>
              </a:solidFill>
              <a:effectLst/>
              <a:uLnTx/>
              <a:uFillTx/>
              <a:cs typeface="+mn-ea"/>
              <a:sym typeface="+mn-lt"/>
            </a:endParaRPr>
          </a:p>
        </p:txBody>
      </p:sp>
      <p:sp>
        <p:nvSpPr>
          <p:cNvPr id="14" name="Oval 13"/>
          <p:cNvSpPr/>
          <p:nvPr/>
        </p:nvSpPr>
        <p:spPr>
          <a:xfrm>
            <a:off x="900911" y="3200347"/>
            <a:ext cx="1976768" cy="1916698"/>
          </a:xfrm>
          <a:prstGeom prst="ellipse">
            <a:avLst/>
          </a:prstGeom>
          <a:solidFill>
            <a:srgbClr val="3E584D"/>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5" name="矩形 14"/>
          <p:cNvSpPr/>
          <p:nvPr/>
        </p:nvSpPr>
        <p:spPr>
          <a:xfrm>
            <a:off x="1224697" y="3635208"/>
            <a:ext cx="1292181" cy="10772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chemeClr val="bg1"/>
                </a:solidFill>
                <a:effectLst/>
                <a:uLnTx/>
                <a:uFillTx/>
                <a:cs typeface="+mn-ea"/>
                <a:sym typeface="+mn-lt"/>
              </a:rPr>
              <a:t>模型简介</a:t>
            </a:r>
          </a:p>
        </p:txBody>
      </p:sp>
      <p:sp>
        <p:nvSpPr>
          <p:cNvPr id="16" name="1"/>
          <p:cNvSpPr txBox="1">
            <a:spLocks noChangeArrowheads="1"/>
          </p:cNvSpPr>
          <p:nvPr/>
        </p:nvSpPr>
        <p:spPr bwMode="auto">
          <a:xfrm>
            <a:off x="4788516" y="2014798"/>
            <a:ext cx="158330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en-US" altLang="zh-CN" sz="1600" b="1" dirty="0">
                <a:solidFill>
                  <a:schemeClr val="tx1">
                    <a:lumMod val="65000"/>
                    <a:lumOff val="35000"/>
                  </a:schemeClr>
                </a:solidFill>
                <a:latin typeface="+mn-lt"/>
                <a:ea typeface="+mn-ea"/>
                <a:cs typeface="+mn-ea"/>
                <a:sym typeface="+mn-lt"/>
              </a:rPr>
              <a:t>YOLO</a:t>
            </a:r>
            <a:r>
              <a:rPr lang="zh-CN" altLang="en-US" sz="1600" b="1" dirty="0">
                <a:solidFill>
                  <a:schemeClr val="tx1">
                    <a:lumMod val="65000"/>
                    <a:lumOff val="35000"/>
                  </a:schemeClr>
                </a:solidFill>
                <a:latin typeface="+mn-lt"/>
                <a:ea typeface="+mn-ea"/>
                <a:cs typeface="+mn-ea"/>
                <a:sym typeface="+mn-lt"/>
              </a:rPr>
              <a:t>系列</a:t>
            </a:r>
            <a:endParaRPr lang="en-US" altLang="zh-CN" sz="1600" b="1" dirty="0">
              <a:solidFill>
                <a:schemeClr val="tx1">
                  <a:lumMod val="65000"/>
                  <a:lumOff val="35000"/>
                </a:schemeClr>
              </a:solidFill>
              <a:latin typeface="+mn-lt"/>
              <a:ea typeface="+mn-ea"/>
              <a:cs typeface="+mn-ea"/>
              <a:sym typeface="+mn-lt"/>
            </a:endParaRPr>
          </a:p>
        </p:txBody>
      </p:sp>
      <p:sp>
        <p:nvSpPr>
          <p:cNvPr id="17" name="1"/>
          <p:cNvSpPr txBox="1">
            <a:spLocks noChangeArrowheads="1"/>
          </p:cNvSpPr>
          <p:nvPr/>
        </p:nvSpPr>
        <p:spPr bwMode="auto">
          <a:xfrm>
            <a:off x="4788515" y="2269399"/>
            <a:ext cx="6315418" cy="935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1216025"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chemeClr val="tx1">
                    <a:lumMod val="65000"/>
                    <a:lumOff val="35000"/>
                  </a:schemeClr>
                </a:solidFill>
                <a:effectLst/>
                <a:uLnTx/>
                <a:uFillTx/>
                <a:latin typeface="+mn-lt"/>
                <a:ea typeface="+mn-ea"/>
                <a:cs typeface="+mn-ea"/>
                <a:sym typeface="+mn-lt"/>
              </a:rPr>
              <a:t>         YOLO(You Only Look Once)</a:t>
            </a:r>
            <a:r>
              <a:rPr kumimoji="0" lang="zh-CN" altLang="en-US" sz="1400" b="0" i="0" u="none" strike="noStrike" kern="1200" cap="none" spc="0" normalizeH="0" baseline="0" noProof="0" dirty="0">
                <a:ln>
                  <a:noFill/>
                </a:ln>
                <a:solidFill>
                  <a:schemeClr val="tx1">
                    <a:lumMod val="65000"/>
                    <a:lumOff val="35000"/>
                  </a:schemeClr>
                </a:solidFill>
                <a:effectLst/>
                <a:uLnTx/>
                <a:uFillTx/>
                <a:latin typeface="+mn-lt"/>
                <a:ea typeface="+mn-ea"/>
                <a:cs typeface="+mn-ea"/>
                <a:sym typeface="+mn-lt"/>
              </a:rPr>
              <a:t>，是一个实时目标检测模型和算法，用来在一张图篇中找到某些特定的物体，目标检测不仅要求识别这些物体的种类，同时要求标出这些物体的位置。</a:t>
            </a:r>
          </a:p>
        </p:txBody>
      </p:sp>
      <p:sp>
        <p:nvSpPr>
          <p:cNvPr id="18" name="1"/>
          <p:cNvSpPr txBox="1">
            <a:spLocks noChangeArrowheads="1"/>
          </p:cNvSpPr>
          <p:nvPr/>
        </p:nvSpPr>
        <p:spPr bwMode="auto">
          <a:xfrm>
            <a:off x="5172953" y="3595900"/>
            <a:ext cx="110731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en-US" altLang="zh-CN" sz="1600" b="1" dirty="0">
                <a:solidFill>
                  <a:schemeClr val="tx1">
                    <a:lumMod val="65000"/>
                    <a:lumOff val="35000"/>
                  </a:schemeClr>
                </a:solidFill>
                <a:latin typeface="+mn-lt"/>
                <a:ea typeface="+mn-ea"/>
                <a:cs typeface="+mn-ea"/>
                <a:sym typeface="+mn-lt"/>
              </a:rPr>
              <a:t>YOLOv8</a:t>
            </a:r>
            <a:r>
              <a:rPr lang="zh-CN" altLang="en-US" sz="1600" b="1" dirty="0">
                <a:solidFill>
                  <a:schemeClr val="tx1">
                    <a:lumMod val="65000"/>
                    <a:lumOff val="35000"/>
                  </a:schemeClr>
                </a:solidFill>
                <a:latin typeface="+mn-lt"/>
                <a:ea typeface="+mn-ea"/>
                <a:cs typeface="+mn-ea"/>
                <a:sym typeface="+mn-lt"/>
              </a:rPr>
              <a:t>模型</a:t>
            </a:r>
            <a:endParaRPr lang="en-US" altLang="zh-CN" sz="1600" b="1" dirty="0">
              <a:solidFill>
                <a:schemeClr val="tx1">
                  <a:lumMod val="65000"/>
                  <a:lumOff val="35000"/>
                </a:schemeClr>
              </a:solidFill>
              <a:latin typeface="+mn-lt"/>
              <a:ea typeface="+mn-ea"/>
              <a:cs typeface="+mn-ea"/>
              <a:sym typeface="+mn-lt"/>
            </a:endParaRPr>
          </a:p>
        </p:txBody>
      </p:sp>
      <p:sp>
        <p:nvSpPr>
          <p:cNvPr id="19" name="1"/>
          <p:cNvSpPr txBox="1">
            <a:spLocks noChangeArrowheads="1"/>
          </p:cNvSpPr>
          <p:nvPr/>
        </p:nvSpPr>
        <p:spPr bwMode="auto">
          <a:xfrm>
            <a:off x="5172951" y="3850502"/>
            <a:ext cx="6747103" cy="935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1216025" rtl="0" eaLnBrk="1" fontAlgn="auto" latinLnBrk="0" hangingPunct="1">
              <a:lnSpc>
                <a:spcPct val="150000"/>
              </a:lnSpc>
              <a:spcBef>
                <a:spcPts val="0"/>
              </a:spcBef>
              <a:spcAft>
                <a:spcPts val="0"/>
              </a:spcAft>
              <a:buClrTx/>
              <a:buSzTx/>
              <a:buFontTx/>
              <a:buNone/>
              <a:defRPr/>
            </a:pPr>
            <a:r>
              <a:rPr lang="en-US" altLang="zh-CN" sz="1400" b="0" i="0" dirty="0">
                <a:solidFill>
                  <a:srgbClr val="191B1F"/>
                </a:solidFill>
                <a:effectLst/>
                <a:highlight>
                  <a:srgbClr val="FFFFFF"/>
                </a:highlight>
                <a:latin typeface="-apple-system"/>
              </a:rPr>
              <a:t>         </a:t>
            </a:r>
            <a:r>
              <a:rPr lang="en-US" altLang="zh-CN" sz="1400" dirty="0">
                <a:solidFill>
                  <a:schemeClr val="tx1">
                    <a:lumMod val="65000"/>
                    <a:lumOff val="35000"/>
                  </a:schemeClr>
                </a:solidFill>
                <a:latin typeface="+mn-lt"/>
                <a:ea typeface="+mn-ea"/>
                <a:cs typeface="+mn-ea"/>
              </a:rPr>
              <a:t>YOLOv8 </a:t>
            </a:r>
            <a:r>
              <a:rPr lang="zh-CN" altLang="en-US" sz="1400" dirty="0">
                <a:solidFill>
                  <a:schemeClr val="tx1">
                    <a:lumMod val="65000"/>
                    <a:lumOff val="35000"/>
                  </a:schemeClr>
                </a:solidFill>
                <a:latin typeface="+mn-lt"/>
                <a:ea typeface="+mn-ea"/>
                <a:cs typeface="+mn-ea"/>
              </a:rPr>
              <a:t>是</a:t>
            </a:r>
            <a:r>
              <a:rPr lang="en-US" altLang="zh-CN" sz="1400" dirty="0">
                <a:solidFill>
                  <a:schemeClr val="tx1">
                    <a:lumMod val="65000"/>
                    <a:lumOff val="35000"/>
                  </a:schemeClr>
                </a:solidFill>
                <a:latin typeface="+mn-lt"/>
                <a:ea typeface="+mn-ea"/>
                <a:cs typeface="+mn-ea"/>
              </a:rPr>
              <a:t>YOLOv5 </a:t>
            </a:r>
            <a:r>
              <a:rPr lang="zh-CN" altLang="en-US" sz="1400" dirty="0">
                <a:solidFill>
                  <a:schemeClr val="tx1">
                    <a:lumMod val="65000"/>
                    <a:lumOff val="35000"/>
                  </a:schemeClr>
                </a:solidFill>
                <a:latin typeface="+mn-lt"/>
                <a:ea typeface="+mn-ea"/>
                <a:cs typeface="+mn-ea"/>
              </a:rPr>
              <a:t>的下一个重大更新版本，它建立在以前 </a:t>
            </a:r>
            <a:r>
              <a:rPr lang="en-US" altLang="zh-CN" sz="1400" dirty="0">
                <a:solidFill>
                  <a:schemeClr val="tx1">
                    <a:lumMod val="65000"/>
                    <a:lumOff val="35000"/>
                  </a:schemeClr>
                </a:solidFill>
                <a:latin typeface="+mn-lt"/>
                <a:ea typeface="+mn-ea"/>
                <a:cs typeface="+mn-ea"/>
              </a:rPr>
              <a:t>YOLO </a:t>
            </a:r>
            <a:r>
              <a:rPr lang="zh-CN" altLang="en-US" sz="1400" dirty="0">
                <a:solidFill>
                  <a:schemeClr val="tx1">
                    <a:lumMod val="65000"/>
                    <a:lumOff val="35000"/>
                  </a:schemeClr>
                </a:solidFill>
                <a:latin typeface="+mn-lt"/>
                <a:ea typeface="+mn-ea"/>
                <a:cs typeface="+mn-ea"/>
              </a:rPr>
              <a:t>版本的成功基础上，并引入了新的功能和改进，以进一步提升性能和灵活性，支持图像分类、物体检测和实例分割任务。</a:t>
            </a:r>
            <a:endParaRPr lang="zh-CN" altLang="en-US" sz="1400" dirty="0">
              <a:solidFill>
                <a:schemeClr val="tx1">
                  <a:lumMod val="65000"/>
                  <a:lumOff val="35000"/>
                </a:schemeClr>
              </a:solidFill>
              <a:latin typeface="+mn-lt"/>
              <a:ea typeface="+mn-ea"/>
              <a:cs typeface="+mn-ea"/>
              <a:sym typeface="+mn-lt"/>
            </a:endParaRPr>
          </a:p>
        </p:txBody>
      </p:sp>
      <p:sp>
        <p:nvSpPr>
          <p:cNvPr id="20" name="1"/>
          <p:cNvSpPr txBox="1">
            <a:spLocks noChangeArrowheads="1"/>
          </p:cNvSpPr>
          <p:nvPr/>
        </p:nvSpPr>
        <p:spPr bwMode="auto">
          <a:xfrm>
            <a:off x="4792328" y="5322218"/>
            <a:ext cx="218024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en-US" altLang="zh-CN" sz="1600" b="1" dirty="0">
                <a:solidFill>
                  <a:schemeClr val="tx1">
                    <a:lumMod val="65000"/>
                    <a:lumOff val="35000"/>
                  </a:schemeClr>
                </a:solidFill>
                <a:latin typeface="+mn-lt"/>
                <a:ea typeface="+mn-ea"/>
                <a:cs typeface="+mn-ea"/>
                <a:sym typeface="+mn-lt"/>
              </a:rPr>
              <a:t>YOLOv8</a:t>
            </a:r>
            <a:r>
              <a:rPr lang="zh-CN" altLang="en-US" sz="1600" b="1" dirty="0">
                <a:solidFill>
                  <a:schemeClr val="tx1">
                    <a:lumMod val="65000"/>
                    <a:lumOff val="35000"/>
                  </a:schemeClr>
                </a:solidFill>
                <a:latin typeface="+mn-lt"/>
                <a:ea typeface="+mn-ea"/>
                <a:cs typeface="+mn-ea"/>
                <a:sym typeface="+mn-lt"/>
              </a:rPr>
              <a:t>对比前代</a:t>
            </a:r>
            <a:endParaRPr lang="en-US" altLang="zh-CN" sz="1600" b="1" dirty="0">
              <a:solidFill>
                <a:schemeClr val="tx1">
                  <a:lumMod val="65000"/>
                  <a:lumOff val="35000"/>
                </a:schemeClr>
              </a:solidFill>
              <a:latin typeface="+mn-lt"/>
              <a:ea typeface="+mn-ea"/>
              <a:cs typeface="+mn-ea"/>
              <a:sym typeface="+mn-lt"/>
            </a:endParaRPr>
          </a:p>
        </p:txBody>
      </p:sp>
      <p:sp>
        <p:nvSpPr>
          <p:cNvPr id="21" name="1"/>
          <p:cNvSpPr txBox="1">
            <a:spLocks noChangeArrowheads="1"/>
          </p:cNvSpPr>
          <p:nvPr/>
        </p:nvSpPr>
        <p:spPr bwMode="auto">
          <a:xfrm>
            <a:off x="4792327" y="5576820"/>
            <a:ext cx="6315418" cy="611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1216025"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tx1">
                    <a:lumMod val="65000"/>
                    <a:lumOff val="35000"/>
                  </a:schemeClr>
                </a:solidFill>
                <a:effectLst/>
                <a:uLnTx/>
                <a:uFillTx/>
                <a:latin typeface="+mn-lt"/>
                <a:ea typeface="+mn-ea"/>
                <a:cs typeface="+mn-ea"/>
                <a:sym typeface="+mn-lt"/>
              </a:rPr>
              <a:t>         具体创新包括一个新的骨干网络、一个新的 </a:t>
            </a:r>
            <a:r>
              <a:rPr kumimoji="0" lang="en-US" altLang="zh-CN" sz="1400" b="0" i="0" u="none" strike="noStrike" kern="1200" cap="none" spc="0" normalizeH="0" baseline="0" noProof="0" dirty="0" err="1">
                <a:ln>
                  <a:noFill/>
                </a:ln>
                <a:solidFill>
                  <a:schemeClr val="tx1">
                    <a:lumMod val="65000"/>
                    <a:lumOff val="35000"/>
                  </a:schemeClr>
                </a:solidFill>
                <a:effectLst/>
                <a:uLnTx/>
                <a:uFillTx/>
                <a:latin typeface="+mn-lt"/>
                <a:ea typeface="+mn-ea"/>
                <a:cs typeface="+mn-ea"/>
                <a:sym typeface="+mn-lt"/>
              </a:rPr>
              <a:t>Ancher</a:t>
            </a:r>
            <a:r>
              <a:rPr kumimoji="0" lang="en-US" altLang="zh-CN" sz="1400" b="0" i="0" u="none" strike="noStrike" kern="1200" cap="none" spc="0" normalizeH="0" baseline="0" noProof="0" dirty="0">
                <a:ln>
                  <a:noFill/>
                </a:ln>
                <a:solidFill>
                  <a:schemeClr val="tx1">
                    <a:lumMod val="65000"/>
                    <a:lumOff val="35000"/>
                  </a:schemeClr>
                </a:solidFill>
                <a:effectLst/>
                <a:uLnTx/>
                <a:uFillTx/>
                <a:latin typeface="+mn-lt"/>
                <a:ea typeface="+mn-ea"/>
                <a:cs typeface="+mn-ea"/>
                <a:sym typeface="+mn-lt"/>
              </a:rPr>
              <a:t>-Free </a:t>
            </a:r>
            <a:r>
              <a:rPr kumimoji="0" lang="zh-CN" altLang="en-US" sz="1400" b="0" i="0" u="none" strike="noStrike" kern="1200" cap="none" spc="0" normalizeH="0" baseline="0" noProof="0" dirty="0">
                <a:ln>
                  <a:noFill/>
                </a:ln>
                <a:solidFill>
                  <a:schemeClr val="tx1">
                    <a:lumMod val="65000"/>
                    <a:lumOff val="35000"/>
                  </a:schemeClr>
                </a:solidFill>
                <a:effectLst/>
                <a:uLnTx/>
                <a:uFillTx/>
                <a:latin typeface="+mn-lt"/>
                <a:ea typeface="+mn-ea"/>
                <a:cs typeface="+mn-ea"/>
                <a:sym typeface="+mn-lt"/>
              </a:rPr>
              <a:t>检测头和一个新的损失函数，可以在从 </a:t>
            </a:r>
            <a:r>
              <a:rPr kumimoji="0" lang="en-US" altLang="zh-CN" sz="1400" b="0" i="0" u="none" strike="noStrike" kern="1200" cap="none" spc="0" normalizeH="0" baseline="0" noProof="0" dirty="0">
                <a:ln>
                  <a:noFill/>
                </a:ln>
                <a:solidFill>
                  <a:schemeClr val="tx1">
                    <a:lumMod val="65000"/>
                    <a:lumOff val="35000"/>
                  </a:schemeClr>
                </a:solidFill>
                <a:effectLst/>
                <a:uLnTx/>
                <a:uFillTx/>
                <a:latin typeface="+mn-lt"/>
                <a:ea typeface="+mn-ea"/>
                <a:cs typeface="+mn-ea"/>
                <a:sym typeface="+mn-lt"/>
              </a:rPr>
              <a:t>CPU </a:t>
            </a:r>
            <a:r>
              <a:rPr kumimoji="0" lang="zh-CN" altLang="en-US" sz="1400" b="0" i="0" u="none" strike="noStrike" kern="1200" cap="none" spc="0" normalizeH="0" baseline="0" noProof="0" dirty="0">
                <a:ln>
                  <a:noFill/>
                </a:ln>
                <a:solidFill>
                  <a:schemeClr val="tx1">
                    <a:lumMod val="65000"/>
                    <a:lumOff val="35000"/>
                  </a:schemeClr>
                </a:solidFill>
                <a:effectLst/>
                <a:uLnTx/>
                <a:uFillTx/>
                <a:latin typeface="+mn-lt"/>
                <a:ea typeface="+mn-ea"/>
                <a:cs typeface="+mn-ea"/>
                <a:sym typeface="+mn-lt"/>
              </a:rPr>
              <a:t>到 </a:t>
            </a:r>
            <a:r>
              <a:rPr kumimoji="0" lang="en-US" altLang="zh-CN" sz="1400" b="0" i="0" u="none" strike="noStrike" kern="1200" cap="none" spc="0" normalizeH="0" baseline="0" noProof="0" dirty="0">
                <a:ln>
                  <a:noFill/>
                </a:ln>
                <a:solidFill>
                  <a:schemeClr val="tx1">
                    <a:lumMod val="65000"/>
                    <a:lumOff val="35000"/>
                  </a:schemeClr>
                </a:solidFill>
                <a:effectLst/>
                <a:uLnTx/>
                <a:uFillTx/>
                <a:latin typeface="+mn-lt"/>
                <a:ea typeface="+mn-ea"/>
                <a:cs typeface="+mn-ea"/>
                <a:sym typeface="+mn-lt"/>
              </a:rPr>
              <a:t>GPU </a:t>
            </a:r>
            <a:r>
              <a:rPr kumimoji="0" lang="zh-CN" altLang="en-US" sz="1400" b="0" i="0" u="none" strike="noStrike" kern="1200" cap="none" spc="0" normalizeH="0" baseline="0" noProof="0" dirty="0">
                <a:ln>
                  <a:noFill/>
                </a:ln>
                <a:solidFill>
                  <a:schemeClr val="tx1">
                    <a:lumMod val="65000"/>
                    <a:lumOff val="35000"/>
                  </a:schemeClr>
                </a:solidFill>
                <a:effectLst/>
                <a:uLnTx/>
                <a:uFillTx/>
                <a:latin typeface="+mn-lt"/>
                <a:ea typeface="+mn-ea"/>
                <a:cs typeface="+mn-ea"/>
                <a:sym typeface="+mn-lt"/>
              </a:rPr>
              <a:t>的各种硬件平台上运行。</a:t>
            </a:r>
          </a:p>
        </p:txBody>
      </p:sp>
      <p:pic>
        <p:nvPicPr>
          <p:cNvPr id="7" name="widget-demo-video-cta-transcode">
            <a:hlinkClick r:id="" action="ppaction://media"/>
            <a:extLst>
              <a:ext uri="{FF2B5EF4-FFF2-40B4-BE49-F238E27FC236}">
                <a16:creationId xmlns:a16="http://schemas.microsoft.com/office/drawing/2014/main" id="{310D4526-8ED9-4754-8CEF-7EC7827E2E9D}"/>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213190" y="552340"/>
            <a:ext cx="2451164" cy="183837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3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2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22333" y="0"/>
            <a:ext cx="7069667" cy="6858000"/>
          </a:xfrm>
          <a:prstGeom prst="rect">
            <a:avLst/>
          </a:prstGeom>
          <a:solidFill>
            <a:srgbClr val="60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4817533" y="4605867"/>
            <a:ext cx="626533" cy="2252133"/>
          </a:xfrm>
          <a:prstGeom prst="rect">
            <a:avLst/>
          </a:prstGeom>
          <a:solidFill>
            <a:srgbClr val="E5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032" name="Picture 8" descr="在这里插入图片描述">
            <a:extLst>
              <a:ext uri="{FF2B5EF4-FFF2-40B4-BE49-F238E27FC236}">
                <a16:creationId xmlns:a16="http://schemas.microsoft.com/office/drawing/2014/main" id="{05332050-A8AB-BF0C-C9C0-933211E065B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68443" y="928011"/>
            <a:ext cx="5377446" cy="5218456"/>
          </a:xfrm>
          <a:prstGeom prst="rect">
            <a:avLst/>
          </a:prstGeom>
          <a:noFill/>
          <a:extLst>
            <a:ext uri="{909E8E84-426E-40DD-AFC4-6F175D3DCCD1}">
              <a14:hiddenFill xmlns:a14="http://schemas.microsoft.com/office/drawing/2010/main">
                <a:solidFill>
                  <a:srgbClr val="FFFFFF"/>
                </a:solidFill>
              </a14:hiddenFill>
            </a:ext>
          </a:extLst>
        </p:spPr>
      </p:pic>
      <p:sp>
        <p:nvSpPr>
          <p:cNvPr id="7" name="quotation-mark_32371"/>
          <p:cNvSpPr>
            <a:spLocks noChangeAspect="1"/>
          </p:cNvSpPr>
          <p:nvPr/>
        </p:nvSpPr>
        <p:spPr bwMode="auto">
          <a:xfrm>
            <a:off x="304844" y="390499"/>
            <a:ext cx="858568" cy="796856"/>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rgbClr val="D6C7BB"/>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0" name="1"/>
          <p:cNvSpPr txBox="1">
            <a:spLocks noChangeArrowheads="1"/>
          </p:cNvSpPr>
          <p:nvPr/>
        </p:nvSpPr>
        <p:spPr bwMode="auto">
          <a:xfrm>
            <a:off x="388961" y="1969618"/>
            <a:ext cx="4169392" cy="4176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50000"/>
              </a:lnSpc>
              <a:spcAft>
                <a:spcPts val="600"/>
              </a:spcAft>
            </a:pPr>
            <a:r>
              <a:rPr lang="en-US" altLang="zh-CN" sz="1300" b="1" dirty="0">
                <a:solidFill>
                  <a:schemeClr val="tx1">
                    <a:lumMod val="65000"/>
                    <a:lumOff val="35000"/>
                  </a:schemeClr>
                </a:solidFill>
                <a:latin typeface="+mn-lt"/>
                <a:ea typeface="+mn-ea"/>
                <a:cs typeface="+mn-ea"/>
                <a:sym typeface="+mn-lt"/>
              </a:rPr>
              <a:t>1.</a:t>
            </a:r>
            <a:r>
              <a:rPr lang="zh-CN" altLang="en-US" sz="1300" dirty="0">
                <a:solidFill>
                  <a:schemeClr val="tx1">
                    <a:lumMod val="65000"/>
                    <a:lumOff val="35000"/>
                  </a:schemeClr>
                </a:solidFill>
                <a:latin typeface="+mn-lt"/>
                <a:ea typeface="+mn-ea"/>
                <a:cs typeface="+mn-ea"/>
                <a:sym typeface="+mn-lt"/>
              </a:rPr>
              <a:t>提供了一个全新的 </a:t>
            </a:r>
            <a:r>
              <a:rPr lang="en-US" altLang="zh-CN" sz="1300" dirty="0">
                <a:solidFill>
                  <a:schemeClr val="tx1">
                    <a:lumMod val="65000"/>
                    <a:lumOff val="35000"/>
                  </a:schemeClr>
                </a:solidFill>
                <a:latin typeface="+mn-lt"/>
                <a:ea typeface="+mn-ea"/>
                <a:cs typeface="+mn-ea"/>
                <a:sym typeface="+mn-lt"/>
              </a:rPr>
              <a:t>SOTA </a:t>
            </a:r>
            <a:r>
              <a:rPr lang="zh-CN" altLang="en-US" sz="1300" dirty="0">
                <a:solidFill>
                  <a:schemeClr val="tx1">
                    <a:lumMod val="65000"/>
                    <a:lumOff val="35000"/>
                  </a:schemeClr>
                </a:solidFill>
                <a:latin typeface="+mn-lt"/>
                <a:ea typeface="+mn-ea"/>
                <a:cs typeface="+mn-ea"/>
                <a:sym typeface="+mn-lt"/>
              </a:rPr>
              <a:t>模型，包括 </a:t>
            </a:r>
            <a:r>
              <a:rPr lang="en-US" altLang="zh-CN" sz="1300" dirty="0">
                <a:solidFill>
                  <a:schemeClr val="tx1">
                    <a:lumMod val="65000"/>
                    <a:lumOff val="35000"/>
                  </a:schemeClr>
                </a:solidFill>
                <a:latin typeface="+mn-lt"/>
                <a:ea typeface="+mn-ea"/>
                <a:cs typeface="+mn-ea"/>
                <a:sym typeface="+mn-lt"/>
              </a:rPr>
              <a:t>P5 640 </a:t>
            </a:r>
            <a:r>
              <a:rPr lang="zh-CN" altLang="en-US" sz="1300" dirty="0">
                <a:solidFill>
                  <a:schemeClr val="tx1">
                    <a:lumMod val="65000"/>
                    <a:lumOff val="35000"/>
                  </a:schemeClr>
                </a:solidFill>
                <a:latin typeface="+mn-lt"/>
                <a:ea typeface="+mn-ea"/>
                <a:cs typeface="+mn-ea"/>
                <a:sym typeface="+mn-lt"/>
              </a:rPr>
              <a:t>和 </a:t>
            </a:r>
            <a:r>
              <a:rPr lang="en-US" altLang="zh-CN" sz="1300" dirty="0">
                <a:solidFill>
                  <a:schemeClr val="tx1">
                    <a:lumMod val="65000"/>
                    <a:lumOff val="35000"/>
                  </a:schemeClr>
                </a:solidFill>
                <a:latin typeface="+mn-lt"/>
                <a:ea typeface="+mn-ea"/>
                <a:cs typeface="+mn-ea"/>
                <a:sym typeface="+mn-lt"/>
              </a:rPr>
              <a:t>P6 1280 </a:t>
            </a:r>
            <a:r>
              <a:rPr lang="zh-CN" altLang="en-US" sz="1300" dirty="0">
                <a:solidFill>
                  <a:schemeClr val="tx1">
                    <a:lumMod val="65000"/>
                    <a:lumOff val="35000"/>
                  </a:schemeClr>
                </a:solidFill>
                <a:latin typeface="+mn-lt"/>
                <a:ea typeface="+mn-ea"/>
                <a:cs typeface="+mn-ea"/>
                <a:sym typeface="+mn-lt"/>
              </a:rPr>
              <a:t>分辨率的目标检测网络和基于 </a:t>
            </a:r>
            <a:r>
              <a:rPr lang="en-US" altLang="zh-CN" sz="1300" dirty="0">
                <a:solidFill>
                  <a:schemeClr val="tx1">
                    <a:lumMod val="65000"/>
                    <a:lumOff val="35000"/>
                  </a:schemeClr>
                </a:solidFill>
                <a:latin typeface="+mn-lt"/>
                <a:ea typeface="+mn-ea"/>
                <a:cs typeface="+mn-ea"/>
                <a:sym typeface="+mn-lt"/>
              </a:rPr>
              <a:t>YOLACT </a:t>
            </a:r>
            <a:r>
              <a:rPr lang="zh-CN" altLang="en-US" sz="1300" dirty="0">
                <a:solidFill>
                  <a:schemeClr val="tx1">
                    <a:lumMod val="65000"/>
                    <a:lumOff val="35000"/>
                  </a:schemeClr>
                </a:solidFill>
                <a:latin typeface="+mn-lt"/>
                <a:ea typeface="+mn-ea"/>
                <a:cs typeface="+mn-ea"/>
                <a:sym typeface="+mn-lt"/>
              </a:rPr>
              <a:t>的实例分割模型。</a:t>
            </a:r>
            <a:endParaRPr lang="en-US" altLang="zh-CN" sz="1300" dirty="0">
              <a:solidFill>
                <a:schemeClr val="tx1">
                  <a:lumMod val="65000"/>
                  <a:lumOff val="35000"/>
                </a:schemeClr>
              </a:solidFill>
              <a:latin typeface="+mn-lt"/>
              <a:ea typeface="+mn-ea"/>
              <a:cs typeface="+mn-ea"/>
              <a:sym typeface="+mn-lt"/>
            </a:endParaRPr>
          </a:p>
          <a:p>
            <a:pPr>
              <a:lnSpc>
                <a:spcPct val="150000"/>
              </a:lnSpc>
              <a:spcAft>
                <a:spcPts val="600"/>
              </a:spcAft>
            </a:pPr>
            <a:r>
              <a:rPr lang="en-US" altLang="zh-CN" sz="1300" b="1" dirty="0">
                <a:solidFill>
                  <a:schemeClr val="tx1">
                    <a:lumMod val="65000"/>
                    <a:lumOff val="35000"/>
                  </a:schemeClr>
                </a:solidFill>
                <a:latin typeface="+mn-lt"/>
                <a:ea typeface="+mn-ea"/>
                <a:cs typeface="+mn-ea"/>
                <a:sym typeface="+mn-lt"/>
              </a:rPr>
              <a:t>2.</a:t>
            </a:r>
            <a:r>
              <a:rPr lang="zh-CN" altLang="en-US" sz="1300" dirty="0">
                <a:solidFill>
                  <a:schemeClr val="tx1">
                    <a:lumMod val="65000"/>
                    <a:lumOff val="35000"/>
                  </a:schemeClr>
                </a:solidFill>
                <a:latin typeface="+mn-lt"/>
                <a:ea typeface="+mn-ea"/>
                <a:cs typeface="+mn-ea"/>
                <a:sym typeface="+mn-lt"/>
              </a:rPr>
              <a:t>骨干网络和 </a:t>
            </a:r>
            <a:r>
              <a:rPr lang="en-US" altLang="zh-CN" sz="1300" dirty="0">
                <a:solidFill>
                  <a:schemeClr val="tx1">
                    <a:lumMod val="65000"/>
                    <a:lumOff val="35000"/>
                  </a:schemeClr>
                </a:solidFill>
                <a:latin typeface="+mn-lt"/>
                <a:ea typeface="+mn-ea"/>
                <a:cs typeface="+mn-ea"/>
                <a:sym typeface="+mn-lt"/>
              </a:rPr>
              <a:t>Neck </a:t>
            </a:r>
            <a:r>
              <a:rPr lang="zh-CN" altLang="en-US" sz="1300" dirty="0">
                <a:solidFill>
                  <a:schemeClr val="tx1">
                    <a:lumMod val="65000"/>
                    <a:lumOff val="35000"/>
                  </a:schemeClr>
                </a:solidFill>
                <a:latin typeface="+mn-lt"/>
                <a:ea typeface="+mn-ea"/>
                <a:cs typeface="+mn-ea"/>
                <a:sym typeface="+mn-lt"/>
              </a:rPr>
              <a:t>部分可能参考了 </a:t>
            </a:r>
            <a:r>
              <a:rPr lang="en-US" altLang="zh-CN" sz="1300" dirty="0">
                <a:solidFill>
                  <a:schemeClr val="tx1">
                    <a:lumMod val="65000"/>
                    <a:lumOff val="35000"/>
                  </a:schemeClr>
                </a:solidFill>
                <a:latin typeface="+mn-lt"/>
                <a:ea typeface="+mn-ea"/>
                <a:cs typeface="+mn-ea"/>
                <a:sym typeface="+mn-lt"/>
              </a:rPr>
              <a:t>YOLOv7 ELAN </a:t>
            </a:r>
            <a:r>
              <a:rPr lang="zh-CN" altLang="en-US" sz="1300" dirty="0">
                <a:solidFill>
                  <a:schemeClr val="tx1">
                    <a:lumMod val="65000"/>
                    <a:lumOff val="35000"/>
                  </a:schemeClr>
                </a:solidFill>
                <a:latin typeface="+mn-lt"/>
                <a:ea typeface="+mn-ea"/>
                <a:cs typeface="+mn-ea"/>
                <a:sym typeface="+mn-lt"/>
              </a:rPr>
              <a:t>设计思想，将 </a:t>
            </a:r>
            <a:r>
              <a:rPr lang="en-US" altLang="zh-CN" sz="1300" dirty="0">
                <a:solidFill>
                  <a:schemeClr val="tx1">
                    <a:lumMod val="65000"/>
                    <a:lumOff val="35000"/>
                  </a:schemeClr>
                </a:solidFill>
                <a:latin typeface="+mn-lt"/>
                <a:ea typeface="+mn-ea"/>
                <a:cs typeface="+mn-ea"/>
                <a:sym typeface="+mn-lt"/>
              </a:rPr>
              <a:t>YOLOv5 </a:t>
            </a:r>
            <a:r>
              <a:rPr lang="zh-CN" altLang="en-US" sz="1300" dirty="0">
                <a:solidFill>
                  <a:schemeClr val="tx1">
                    <a:lumMod val="65000"/>
                    <a:lumOff val="35000"/>
                  </a:schemeClr>
                </a:solidFill>
                <a:latin typeface="+mn-lt"/>
                <a:ea typeface="+mn-ea"/>
                <a:cs typeface="+mn-ea"/>
                <a:sym typeface="+mn-lt"/>
              </a:rPr>
              <a:t>的 </a:t>
            </a:r>
            <a:r>
              <a:rPr lang="en-US" altLang="zh-CN" sz="1300" dirty="0">
                <a:solidFill>
                  <a:schemeClr val="tx1">
                    <a:lumMod val="65000"/>
                    <a:lumOff val="35000"/>
                  </a:schemeClr>
                </a:solidFill>
                <a:latin typeface="+mn-lt"/>
                <a:ea typeface="+mn-ea"/>
                <a:cs typeface="+mn-ea"/>
                <a:sym typeface="+mn-lt"/>
              </a:rPr>
              <a:t>C3 </a:t>
            </a:r>
            <a:r>
              <a:rPr lang="zh-CN" altLang="en-US" sz="1300" dirty="0">
                <a:solidFill>
                  <a:schemeClr val="tx1">
                    <a:lumMod val="65000"/>
                    <a:lumOff val="35000"/>
                  </a:schemeClr>
                </a:solidFill>
                <a:latin typeface="+mn-lt"/>
                <a:ea typeface="+mn-ea"/>
                <a:cs typeface="+mn-ea"/>
                <a:sym typeface="+mn-lt"/>
              </a:rPr>
              <a:t>结构换成梯度流更丰富的 </a:t>
            </a:r>
            <a:r>
              <a:rPr lang="en-US" altLang="zh-CN" sz="1300" dirty="0">
                <a:solidFill>
                  <a:schemeClr val="tx1">
                    <a:lumMod val="65000"/>
                    <a:lumOff val="35000"/>
                  </a:schemeClr>
                </a:solidFill>
                <a:latin typeface="+mn-lt"/>
                <a:ea typeface="+mn-ea"/>
                <a:cs typeface="+mn-ea"/>
                <a:sym typeface="+mn-lt"/>
              </a:rPr>
              <a:t>C2f </a:t>
            </a:r>
            <a:r>
              <a:rPr lang="zh-CN" altLang="en-US" sz="1300" dirty="0">
                <a:solidFill>
                  <a:schemeClr val="tx1">
                    <a:lumMod val="65000"/>
                    <a:lumOff val="35000"/>
                  </a:schemeClr>
                </a:solidFill>
                <a:latin typeface="+mn-lt"/>
                <a:ea typeface="+mn-ea"/>
                <a:cs typeface="+mn-ea"/>
                <a:sym typeface="+mn-lt"/>
              </a:rPr>
              <a:t>结构，并对不同尺度模型调整了不同的通道数，可以对模型结构精心微调，大幅提升了模型性能。</a:t>
            </a:r>
            <a:endParaRPr lang="en-US" altLang="zh-CN" sz="1300" dirty="0">
              <a:solidFill>
                <a:schemeClr val="tx1">
                  <a:lumMod val="65000"/>
                  <a:lumOff val="35000"/>
                </a:schemeClr>
              </a:solidFill>
              <a:latin typeface="+mn-lt"/>
              <a:ea typeface="+mn-ea"/>
              <a:cs typeface="+mn-ea"/>
              <a:sym typeface="+mn-lt"/>
            </a:endParaRPr>
          </a:p>
          <a:p>
            <a:pPr>
              <a:lnSpc>
                <a:spcPct val="150000"/>
              </a:lnSpc>
              <a:spcAft>
                <a:spcPts val="600"/>
              </a:spcAft>
            </a:pPr>
            <a:r>
              <a:rPr lang="en-US" altLang="zh-CN" sz="1300" b="1" dirty="0">
                <a:solidFill>
                  <a:schemeClr val="tx1">
                    <a:lumMod val="65000"/>
                    <a:lumOff val="35000"/>
                  </a:schemeClr>
                </a:solidFill>
                <a:latin typeface="+mn-lt"/>
                <a:ea typeface="+mn-ea"/>
                <a:cs typeface="+mn-ea"/>
                <a:sym typeface="+mn-lt"/>
              </a:rPr>
              <a:t>3.</a:t>
            </a:r>
            <a:r>
              <a:rPr lang="en-US" altLang="zh-CN" sz="1300" dirty="0">
                <a:solidFill>
                  <a:schemeClr val="tx1">
                    <a:lumMod val="65000"/>
                    <a:lumOff val="35000"/>
                  </a:schemeClr>
                </a:solidFill>
                <a:latin typeface="+mn-lt"/>
                <a:ea typeface="+mn-ea"/>
                <a:cs typeface="+mn-ea"/>
                <a:sym typeface="+mn-lt"/>
              </a:rPr>
              <a:t>Head </a:t>
            </a:r>
            <a:r>
              <a:rPr lang="zh-CN" altLang="en-US" sz="1300" dirty="0">
                <a:solidFill>
                  <a:schemeClr val="tx1">
                    <a:lumMod val="65000"/>
                    <a:lumOff val="35000"/>
                  </a:schemeClr>
                </a:solidFill>
                <a:latin typeface="+mn-lt"/>
                <a:ea typeface="+mn-ea"/>
                <a:cs typeface="+mn-ea"/>
                <a:sym typeface="+mn-lt"/>
              </a:rPr>
              <a:t>部分相比 </a:t>
            </a:r>
            <a:r>
              <a:rPr lang="en-US" altLang="zh-CN" sz="1300" dirty="0">
                <a:solidFill>
                  <a:schemeClr val="tx1">
                    <a:lumMod val="65000"/>
                    <a:lumOff val="35000"/>
                  </a:schemeClr>
                </a:solidFill>
                <a:latin typeface="+mn-lt"/>
                <a:ea typeface="+mn-ea"/>
                <a:cs typeface="+mn-ea"/>
                <a:sym typeface="+mn-lt"/>
              </a:rPr>
              <a:t>YOLOv5 </a:t>
            </a:r>
            <a:r>
              <a:rPr lang="zh-CN" altLang="en-US" sz="1300" dirty="0">
                <a:solidFill>
                  <a:schemeClr val="tx1">
                    <a:lumMod val="65000"/>
                    <a:lumOff val="35000"/>
                  </a:schemeClr>
                </a:solidFill>
                <a:latin typeface="+mn-lt"/>
                <a:ea typeface="+mn-ea"/>
                <a:cs typeface="+mn-ea"/>
                <a:sym typeface="+mn-lt"/>
              </a:rPr>
              <a:t>改动较大，换成了目前主流的解耦头结构，将分类和检测头分离，同时也从 </a:t>
            </a:r>
            <a:r>
              <a:rPr lang="en-US" altLang="zh-CN" sz="1300" dirty="0">
                <a:solidFill>
                  <a:schemeClr val="tx1">
                    <a:lumMod val="65000"/>
                    <a:lumOff val="35000"/>
                  </a:schemeClr>
                </a:solidFill>
                <a:latin typeface="+mn-lt"/>
                <a:ea typeface="+mn-ea"/>
                <a:cs typeface="+mn-ea"/>
                <a:sym typeface="+mn-lt"/>
              </a:rPr>
              <a:t>Anchor-Based </a:t>
            </a:r>
            <a:r>
              <a:rPr lang="zh-CN" altLang="en-US" sz="1300" dirty="0">
                <a:solidFill>
                  <a:schemeClr val="tx1">
                    <a:lumMod val="65000"/>
                    <a:lumOff val="35000"/>
                  </a:schemeClr>
                </a:solidFill>
                <a:latin typeface="+mn-lt"/>
                <a:ea typeface="+mn-ea"/>
                <a:cs typeface="+mn-ea"/>
                <a:sym typeface="+mn-lt"/>
              </a:rPr>
              <a:t>换成了 </a:t>
            </a:r>
            <a:r>
              <a:rPr lang="en-US" altLang="zh-CN" sz="1300" dirty="0">
                <a:solidFill>
                  <a:schemeClr val="tx1">
                    <a:lumMod val="65000"/>
                    <a:lumOff val="35000"/>
                  </a:schemeClr>
                </a:solidFill>
                <a:latin typeface="+mn-lt"/>
                <a:ea typeface="+mn-ea"/>
                <a:cs typeface="+mn-ea"/>
                <a:sym typeface="+mn-lt"/>
              </a:rPr>
              <a:t>Anchor-Free</a:t>
            </a:r>
            <a:r>
              <a:rPr lang="zh-CN" altLang="en-US" sz="1300" dirty="0">
                <a:solidFill>
                  <a:schemeClr val="tx1">
                    <a:lumMod val="65000"/>
                    <a:lumOff val="35000"/>
                  </a:schemeClr>
                </a:solidFill>
                <a:latin typeface="+mn-lt"/>
                <a:ea typeface="+mn-ea"/>
                <a:cs typeface="+mn-ea"/>
                <a:sym typeface="+mn-lt"/>
              </a:rPr>
              <a:t>。</a:t>
            </a:r>
            <a:endParaRPr lang="en-US" altLang="zh-CN" sz="1300" dirty="0">
              <a:solidFill>
                <a:schemeClr val="tx1">
                  <a:lumMod val="65000"/>
                  <a:lumOff val="35000"/>
                </a:schemeClr>
              </a:solidFill>
              <a:latin typeface="+mn-lt"/>
              <a:ea typeface="+mn-ea"/>
              <a:cs typeface="+mn-ea"/>
              <a:sym typeface="+mn-lt"/>
            </a:endParaRPr>
          </a:p>
          <a:p>
            <a:pPr>
              <a:lnSpc>
                <a:spcPct val="150000"/>
              </a:lnSpc>
              <a:spcAft>
                <a:spcPts val="600"/>
              </a:spcAft>
            </a:pPr>
            <a:r>
              <a:rPr lang="en-US" altLang="zh-CN" sz="1300" dirty="0">
                <a:solidFill>
                  <a:schemeClr val="tx1">
                    <a:lumMod val="65000"/>
                    <a:lumOff val="35000"/>
                  </a:schemeClr>
                </a:solidFill>
                <a:latin typeface="+mn-lt"/>
                <a:ea typeface="+mn-ea"/>
                <a:cs typeface="+mn-ea"/>
                <a:sym typeface="+mn-lt"/>
              </a:rPr>
              <a:t>4.Loss </a:t>
            </a:r>
            <a:r>
              <a:rPr lang="zh-CN" altLang="en-US" sz="1300" dirty="0">
                <a:solidFill>
                  <a:schemeClr val="tx1">
                    <a:lumMod val="65000"/>
                    <a:lumOff val="35000"/>
                  </a:schemeClr>
                </a:solidFill>
                <a:latin typeface="+mn-lt"/>
                <a:ea typeface="+mn-ea"/>
                <a:cs typeface="+mn-ea"/>
                <a:sym typeface="+mn-lt"/>
              </a:rPr>
              <a:t>计算方面采用 </a:t>
            </a:r>
            <a:r>
              <a:rPr lang="en-US" altLang="zh-CN" sz="1300" dirty="0" err="1">
                <a:solidFill>
                  <a:schemeClr val="tx1">
                    <a:lumMod val="65000"/>
                    <a:lumOff val="35000"/>
                  </a:schemeClr>
                </a:solidFill>
                <a:latin typeface="+mn-lt"/>
                <a:ea typeface="+mn-ea"/>
                <a:cs typeface="+mn-ea"/>
                <a:sym typeface="+mn-lt"/>
              </a:rPr>
              <a:t>TaskAlignedAssigner</a:t>
            </a:r>
            <a:r>
              <a:rPr lang="en-US" altLang="zh-CN" sz="1300" dirty="0">
                <a:solidFill>
                  <a:schemeClr val="tx1">
                    <a:lumMod val="65000"/>
                    <a:lumOff val="35000"/>
                  </a:schemeClr>
                </a:solidFill>
                <a:latin typeface="+mn-lt"/>
                <a:ea typeface="+mn-ea"/>
                <a:cs typeface="+mn-ea"/>
                <a:sym typeface="+mn-lt"/>
              </a:rPr>
              <a:t> </a:t>
            </a:r>
            <a:r>
              <a:rPr lang="zh-CN" altLang="en-US" sz="1300" dirty="0">
                <a:solidFill>
                  <a:schemeClr val="tx1">
                    <a:lumMod val="65000"/>
                    <a:lumOff val="35000"/>
                  </a:schemeClr>
                </a:solidFill>
                <a:latin typeface="+mn-lt"/>
                <a:ea typeface="+mn-ea"/>
                <a:cs typeface="+mn-ea"/>
                <a:sym typeface="+mn-lt"/>
              </a:rPr>
              <a:t>正样本分配策略，并引入了 </a:t>
            </a:r>
            <a:r>
              <a:rPr lang="en-US" altLang="zh-CN" sz="1300" dirty="0">
                <a:solidFill>
                  <a:schemeClr val="tx1">
                    <a:lumMod val="65000"/>
                    <a:lumOff val="35000"/>
                  </a:schemeClr>
                </a:solidFill>
                <a:latin typeface="+mn-lt"/>
                <a:ea typeface="+mn-ea"/>
                <a:cs typeface="+mn-ea"/>
                <a:sym typeface="+mn-lt"/>
              </a:rPr>
              <a:t>Distribution Focal Loss</a:t>
            </a:r>
            <a:r>
              <a:rPr lang="zh-CN" altLang="en-US" sz="1300" dirty="0">
                <a:solidFill>
                  <a:schemeClr val="tx1">
                    <a:lumMod val="65000"/>
                    <a:lumOff val="35000"/>
                  </a:schemeClr>
                </a:solidFill>
                <a:latin typeface="+mn-lt"/>
                <a:ea typeface="+mn-ea"/>
                <a:cs typeface="+mn-ea"/>
                <a:sym typeface="+mn-lt"/>
              </a:rPr>
              <a:t>。</a:t>
            </a:r>
            <a:endParaRPr lang="en-US" altLang="zh-CN" sz="1300" dirty="0">
              <a:solidFill>
                <a:schemeClr val="tx1">
                  <a:lumMod val="65000"/>
                  <a:lumOff val="35000"/>
                </a:schemeClr>
              </a:solidFill>
              <a:latin typeface="+mn-lt"/>
              <a:ea typeface="+mn-ea"/>
              <a:cs typeface="+mn-ea"/>
              <a:sym typeface="+mn-lt"/>
            </a:endParaRPr>
          </a:p>
          <a:p>
            <a:pPr>
              <a:lnSpc>
                <a:spcPct val="150000"/>
              </a:lnSpc>
              <a:spcAft>
                <a:spcPts val="600"/>
              </a:spcAft>
            </a:pPr>
            <a:r>
              <a:rPr lang="en-US" altLang="zh-CN" sz="1300" dirty="0">
                <a:solidFill>
                  <a:schemeClr val="tx1">
                    <a:lumMod val="65000"/>
                    <a:lumOff val="35000"/>
                  </a:schemeClr>
                </a:solidFill>
                <a:latin typeface="+mn-lt"/>
                <a:ea typeface="+mn-ea"/>
                <a:cs typeface="+mn-ea"/>
                <a:sym typeface="+mn-lt"/>
              </a:rPr>
              <a:t>5.</a:t>
            </a:r>
            <a:r>
              <a:rPr lang="zh-CN" altLang="en-US" sz="1300" dirty="0">
                <a:solidFill>
                  <a:schemeClr val="tx1">
                    <a:lumMod val="65000"/>
                    <a:lumOff val="35000"/>
                  </a:schemeClr>
                </a:solidFill>
                <a:latin typeface="+mn-lt"/>
                <a:ea typeface="+mn-ea"/>
                <a:cs typeface="+mn-ea"/>
                <a:sym typeface="+mn-lt"/>
              </a:rPr>
              <a:t>训练的数据增强部分引入了 </a:t>
            </a:r>
            <a:r>
              <a:rPr lang="en-US" altLang="zh-CN" sz="1300" dirty="0">
                <a:solidFill>
                  <a:schemeClr val="tx1">
                    <a:lumMod val="65000"/>
                    <a:lumOff val="35000"/>
                  </a:schemeClr>
                </a:solidFill>
                <a:latin typeface="+mn-lt"/>
                <a:ea typeface="+mn-ea"/>
                <a:cs typeface="+mn-ea"/>
                <a:sym typeface="+mn-lt"/>
              </a:rPr>
              <a:t>YOLOX </a:t>
            </a:r>
            <a:r>
              <a:rPr lang="zh-CN" altLang="en-US" sz="1300" dirty="0">
                <a:solidFill>
                  <a:schemeClr val="tx1">
                    <a:lumMod val="65000"/>
                    <a:lumOff val="35000"/>
                  </a:schemeClr>
                </a:solidFill>
                <a:latin typeface="+mn-lt"/>
                <a:ea typeface="+mn-ea"/>
                <a:cs typeface="+mn-ea"/>
                <a:sym typeface="+mn-lt"/>
              </a:rPr>
              <a:t>中的最后 </a:t>
            </a:r>
            <a:r>
              <a:rPr lang="en-US" altLang="zh-CN" sz="1300" dirty="0">
                <a:solidFill>
                  <a:schemeClr val="tx1">
                    <a:lumMod val="65000"/>
                    <a:lumOff val="35000"/>
                  </a:schemeClr>
                </a:solidFill>
                <a:latin typeface="+mn-lt"/>
                <a:ea typeface="+mn-ea"/>
                <a:cs typeface="+mn-ea"/>
                <a:sym typeface="+mn-lt"/>
              </a:rPr>
              <a:t>10 epoch </a:t>
            </a:r>
            <a:r>
              <a:rPr lang="zh-CN" altLang="en-US" sz="1300" dirty="0">
                <a:solidFill>
                  <a:schemeClr val="tx1">
                    <a:lumMod val="65000"/>
                    <a:lumOff val="35000"/>
                  </a:schemeClr>
                </a:solidFill>
                <a:latin typeface="+mn-lt"/>
                <a:ea typeface="+mn-ea"/>
                <a:cs typeface="+mn-ea"/>
                <a:sym typeface="+mn-lt"/>
              </a:rPr>
              <a:t>关闭 </a:t>
            </a:r>
            <a:r>
              <a:rPr lang="en-US" altLang="zh-CN" sz="1300" dirty="0" err="1">
                <a:solidFill>
                  <a:schemeClr val="tx1">
                    <a:lumMod val="65000"/>
                    <a:lumOff val="35000"/>
                  </a:schemeClr>
                </a:solidFill>
                <a:latin typeface="+mn-lt"/>
                <a:ea typeface="+mn-ea"/>
                <a:cs typeface="+mn-ea"/>
                <a:sym typeface="+mn-lt"/>
              </a:rPr>
              <a:t>Mosiac</a:t>
            </a:r>
            <a:r>
              <a:rPr lang="en-US" altLang="zh-CN" sz="1300" dirty="0">
                <a:solidFill>
                  <a:schemeClr val="tx1">
                    <a:lumMod val="65000"/>
                    <a:lumOff val="35000"/>
                  </a:schemeClr>
                </a:solidFill>
                <a:latin typeface="+mn-lt"/>
                <a:ea typeface="+mn-ea"/>
                <a:cs typeface="+mn-ea"/>
                <a:sym typeface="+mn-lt"/>
              </a:rPr>
              <a:t> </a:t>
            </a:r>
            <a:r>
              <a:rPr lang="zh-CN" altLang="en-US" sz="1300" dirty="0">
                <a:solidFill>
                  <a:schemeClr val="tx1">
                    <a:lumMod val="65000"/>
                    <a:lumOff val="35000"/>
                  </a:schemeClr>
                </a:solidFill>
                <a:latin typeface="+mn-lt"/>
                <a:ea typeface="+mn-ea"/>
                <a:cs typeface="+mn-ea"/>
                <a:sym typeface="+mn-lt"/>
              </a:rPr>
              <a:t>增强的操作，可以有效地提升精度。</a:t>
            </a:r>
          </a:p>
        </p:txBody>
      </p:sp>
      <p:sp>
        <p:nvSpPr>
          <p:cNvPr id="12" name="PA_文本框 2"/>
          <p:cNvSpPr txBox="1"/>
          <p:nvPr>
            <p:custDataLst>
              <p:tags r:id="rId1"/>
            </p:custDataLst>
          </p:nvPr>
        </p:nvSpPr>
        <p:spPr>
          <a:xfrm>
            <a:off x="505618" y="1292029"/>
            <a:ext cx="3936078" cy="572914"/>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lvl="0">
              <a:defRPr/>
            </a:pPr>
            <a:r>
              <a:rPr lang="en-US" altLang="zh-CN" sz="2800" dirty="0">
                <a:solidFill>
                  <a:srgbClr val="608274"/>
                </a:solidFill>
                <a:latin typeface="+mn-lt"/>
                <a:ea typeface="+mn-ea"/>
                <a:cs typeface="+mn-ea"/>
                <a:sym typeface="+mn-lt"/>
              </a:rPr>
              <a:t>YOLOv8</a:t>
            </a:r>
            <a:r>
              <a:rPr lang="zh-CN" altLang="en-US" sz="2800" dirty="0">
                <a:solidFill>
                  <a:srgbClr val="608274"/>
                </a:solidFill>
                <a:latin typeface="+mn-lt"/>
                <a:ea typeface="+mn-ea"/>
                <a:cs typeface="+mn-ea"/>
                <a:sym typeface="+mn-lt"/>
              </a:rPr>
              <a:t>核心特性和改动</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1600200"/>
            <a:ext cx="6908802" cy="5257800"/>
          </a:xfrm>
          <a:prstGeom prst="rect">
            <a:avLst/>
          </a:prstGeom>
          <a:solidFill>
            <a:srgbClr val="3E5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1" y="0"/>
            <a:ext cx="12192001" cy="1600200"/>
          </a:xfrm>
          <a:prstGeom prst="rect">
            <a:avLst/>
          </a:prstGeom>
          <a:solidFill>
            <a:srgbClr val="60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6908801" y="2066262"/>
            <a:ext cx="5283200" cy="4791738"/>
          </a:xfrm>
          <a:prstGeom prst="rect">
            <a:avLst/>
          </a:prstGeom>
          <a:solidFill>
            <a:srgbClr val="E5C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9902826" y="1117600"/>
            <a:ext cx="2289174" cy="948661"/>
          </a:xfrm>
          <a:prstGeom prst="rect">
            <a:avLst/>
          </a:prstGeom>
          <a:solidFill>
            <a:srgbClr val="EAE7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1617045" y="1117600"/>
            <a:ext cx="8961120" cy="46228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3454400" y="2014736"/>
            <a:ext cx="5333286" cy="463397"/>
          </a:xfrm>
          <a:prstGeom prst="rect">
            <a:avLst/>
          </a:prstGeom>
          <a:noFill/>
        </p:spPr>
        <p:txBody>
          <a:bodyPr wrap="square" rtlCol="0">
            <a:spAutoFit/>
          </a:bodyPr>
          <a:lstStyle/>
          <a:p>
            <a:pPr algn="ctr">
              <a:lnSpc>
                <a:spcPct val="150000"/>
              </a:lnSpc>
            </a:pPr>
            <a:r>
              <a:rPr lang="en-US" altLang="zh-CN" dirty="0">
                <a:solidFill>
                  <a:srgbClr val="608274"/>
                </a:solidFill>
                <a:cs typeface="+mn-ea"/>
                <a:sym typeface="+mn-lt"/>
              </a:rPr>
              <a:t>Project Introduction</a:t>
            </a:r>
          </a:p>
        </p:txBody>
      </p:sp>
      <p:sp>
        <p:nvSpPr>
          <p:cNvPr id="17" name="PA_文本框 2"/>
          <p:cNvSpPr txBox="1"/>
          <p:nvPr>
            <p:custDataLst>
              <p:tags r:id="rId1"/>
            </p:custDataLst>
          </p:nvPr>
        </p:nvSpPr>
        <p:spPr>
          <a:xfrm>
            <a:off x="2362445" y="2517401"/>
            <a:ext cx="7469206" cy="1118576"/>
          </a:xfrm>
          <a:prstGeom prst="rect">
            <a:avLst/>
          </a:prstGeom>
        </p:spPr>
        <p:txBody>
          <a:bodyPr wrap="square">
            <a:spAutoFit/>
            <a:scene3d>
              <a:camera prst="orthographicFront"/>
              <a:lightRig rig="threePt" dir="t"/>
            </a:scene3d>
            <a:sp3d contourW="12700"/>
          </a:bodyPr>
          <a:lstStyle>
            <a:defPPr>
              <a:defRPr lang="zh-CN"/>
            </a:defPPr>
            <a:lvl1pPr marR="0" lvl="0" indent="0" algn="ctr" fontAlgn="auto">
              <a:lnSpc>
                <a:spcPct val="120000"/>
              </a:lnSpc>
              <a:spcBef>
                <a:spcPts val="0"/>
              </a:spcBef>
              <a:spcAft>
                <a:spcPts val="0"/>
              </a:spcAft>
              <a:buClrTx/>
              <a:buSzTx/>
              <a:buFontTx/>
              <a:buNone/>
              <a:defRPr kumimoji="0" sz="6000" b="0" i="0" u="none" strike="noStrike" cap="none" spc="0" normalizeH="0" baseline="0">
                <a:ln>
                  <a:noFill/>
                </a:ln>
                <a:solidFill>
                  <a:srgbClr val="608274"/>
                </a:solidFill>
                <a:effectLst/>
                <a:uLnTx/>
                <a:uFillTx/>
                <a:latin typeface="汉真广标" pitchFamily="49" charset="-122"/>
                <a:ea typeface="汉真广标" pitchFamily="49" charset="-122"/>
              </a:defRPr>
            </a:lvl1pPr>
          </a:lstStyle>
          <a:p>
            <a:r>
              <a:rPr lang="zh-CN" altLang="en-US" dirty="0">
                <a:latin typeface="+mn-lt"/>
                <a:ea typeface="+mn-ea"/>
                <a:cs typeface="+mn-ea"/>
                <a:sym typeface="+mn-lt"/>
              </a:rPr>
              <a:t>项目介绍</a:t>
            </a:r>
            <a:endParaRPr lang="en-US" dirty="0">
              <a:latin typeface="+mn-lt"/>
              <a:ea typeface="+mn-ea"/>
              <a:cs typeface="+mn-ea"/>
              <a:sym typeface="+mn-lt"/>
            </a:endParaRPr>
          </a:p>
        </p:txBody>
      </p:sp>
      <p:sp>
        <p:nvSpPr>
          <p:cNvPr id="18" name="圆角矩形 17"/>
          <p:cNvSpPr/>
          <p:nvPr/>
        </p:nvSpPr>
        <p:spPr>
          <a:xfrm>
            <a:off x="5098283" y="4579061"/>
            <a:ext cx="1978281" cy="397891"/>
          </a:xfrm>
          <a:prstGeom prst="roundRect">
            <a:avLst>
              <a:gd name="adj" fmla="val 50000"/>
            </a:avLst>
          </a:prstGeom>
          <a:solidFill>
            <a:srgbClr val="60827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B757F"/>
              </a:solidFill>
              <a:cs typeface="+mn-ea"/>
              <a:sym typeface="+mn-lt"/>
            </a:endParaRPr>
          </a:p>
        </p:txBody>
      </p:sp>
      <p:sp>
        <p:nvSpPr>
          <p:cNvPr id="19" name="矩形 18"/>
          <p:cNvSpPr/>
          <p:nvPr/>
        </p:nvSpPr>
        <p:spPr>
          <a:xfrm>
            <a:off x="5484482" y="4614056"/>
            <a:ext cx="1205076" cy="338554"/>
          </a:xfrm>
          <a:prstGeom prst="rect">
            <a:avLst/>
          </a:prstGeom>
        </p:spPr>
        <p:txBody>
          <a:bodyPr wrap="square">
            <a:spAutoFit/>
          </a:bodyPr>
          <a:lstStyle/>
          <a:p>
            <a:pPr algn="dist"/>
            <a:r>
              <a:rPr lang="en-US" altLang="zh-CN" sz="1600" dirty="0">
                <a:solidFill>
                  <a:schemeClr val="bg1"/>
                </a:solidFill>
                <a:cs typeface="+mn-ea"/>
                <a:sym typeface="+mn-lt"/>
              </a:rPr>
              <a:t>PART.03</a:t>
            </a:r>
            <a:endParaRPr lang="zh-CN" altLang="en-US" sz="1600" dirty="0">
              <a:solidFill>
                <a:schemeClr val="bg1"/>
              </a:solidFill>
              <a:cs typeface="+mn-ea"/>
              <a:sym typeface="+mn-lt"/>
            </a:endParaRPr>
          </a:p>
        </p:txBody>
      </p:sp>
      <p:sp>
        <p:nvSpPr>
          <p:cNvPr id="20" name="文本框 19"/>
          <p:cNvSpPr txBox="1"/>
          <p:nvPr/>
        </p:nvSpPr>
        <p:spPr>
          <a:xfrm>
            <a:off x="2380645" y="3652845"/>
            <a:ext cx="7388990" cy="381066"/>
          </a:xfrm>
          <a:prstGeom prst="rect">
            <a:avLst/>
          </a:prstGeom>
          <a:noFill/>
        </p:spPr>
        <p:txBody>
          <a:bodyPr wrap="square" rtlCol="0">
            <a:spAutoFit/>
          </a:bodyPr>
          <a:lstStyle/>
          <a:p>
            <a:pPr algn="ctr">
              <a:lnSpc>
                <a:spcPct val="150000"/>
              </a:lnSpc>
            </a:pPr>
            <a:r>
              <a:rPr lang="zh-CN" altLang="en-US" sz="1400" dirty="0">
                <a:solidFill>
                  <a:schemeClr val="tx1">
                    <a:lumMod val="50000"/>
                    <a:lumOff val="50000"/>
                  </a:schemeClr>
                </a:solidFill>
                <a:cs typeface="+mn-ea"/>
                <a:sym typeface="+mn-lt"/>
              </a:rPr>
              <a:t>此次大项目的具体研究内容与可能改进</a:t>
            </a:r>
          </a:p>
        </p:txBody>
      </p:sp>
      <p:sp>
        <p:nvSpPr>
          <p:cNvPr id="4" name="矩形 3"/>
          <p:cNvSpPr/>
          <p:nvPr/>
        </p:nvSpPr>
        <p:spPr>
          <a:xfrm>
            <a:off x="-7304" y="4132362"/>
            <a:ext cx="2715556" cy="2345440"/>
          </a:xfrm>
          <a:prstGeom prst="rect">
            <a:avLst/>
          </a:prstGeom>
          <a:solidFill>
            <a:srgbClr val="D6C7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KSO_WPP_MARK_KEY" val="9d7c46b9-0318-42d5-9977-d88b96e0e868"/>
  <p:tag name="COMMONDATA" val="eyJjb3VudCI6MSwiaGRpZCI6IjgwMTEzOTMxYTllMDgyYmY3MGViZDIyZjNkZWMzYTdkIiwidXNlckNvdW50IjoxfQ=="/>
</p:tagLst>
</file>

<file path=ppt/tags/tag10.xml><?xml version="1.0" encoding="utf-8"?>
<p:tagLst xmlns:a="http://schemas.openxmlformats.org/drawingml/2006/main" xmlns:r="http://schemas.openxmlformats.org/officeDocument/2006/relationships" xmlns:p="http://schemas.openxmlformats.org/presentationml/2006/main">
  <p:tag name="PA" val="v4.1.3"/>
</p:tagLst>
</file>

<file path=ppt/tags/tag11.xml><?xml version="1.0" encoding="utf-8"?>
<p:tagLst xmlns:a="http://schemas.openxmlformats.org/drawingml/2006/main" xmlns:r="http://schemas.openxmlformats.org/officeDocument/2006/relationships" xmlns:p="http://schemas.openxmlformats.org/presentationml/2006/main">
  <p:tag name="PA" val="v4.1.3"/>
</p:tagLst>
</file>

<file path=ppt/tags/tag12.xml><?xml version="1.0" encoding="utf-8"?>
<p:tagLst xmlns:a="http://schemas.openxmlformats.org/drawingml/2006/main" xmlns:r="http://schemas.openxmlformats.org/officeDocument/2006/relationships" xmlns:p="http://schemas.openxmlformats.org/presentationml/2006/main">
  <p:tag name="PA" val="v4.1.3"/>
</p:tagLst>
</file>

<file path=ppt/tags/tag13.xml><?xml version="1.0" encoding="utf-8"?>
<p:tagLst xmlns:a="http://schemas.openxmlformats.org/drawingml/2006/main" xmlns:r="http://schemas.openxmlformats.org/officeDocument/2006/relationships" xmlns:p="http://schemas.openxmlformats.org/presentationml/2006/main">
  <p:tag name="PA" val="v4.1.3"/>
</p:tagLst>
</file>

<file path=ppt/tags/tag14.xml><?xml version="1.0" encoding="utf-8"?>
<p:tagLst xmlns:a="http://schemas.openxmlformats.org/drawingml/2006/main" xmlns:r="http://schemas.openxmlformats.org/officeDocument/2006/relationships" xmlns:p="http://schemas.openxmlformats.org/presentationml/2006/main">
  <p:tag name="PA" val="v4.1.3"/>
</p:tagLst>
</file>

<file path=ppt/tags/tag15.xml><?xml version="1.0" encoding="utf-8"?>
<p:tagLst xmlns:a="http://schemas.openxmlformats.org/drawingml/2006/main" xmlns:r="http://schemas.openxmlformats.org/officeDocument/2006/relationships" xmlns:p="http://schemas.openxmlformats.org/presentationml/2006/main">
  <p:tag name="PA" val="v4.1.3"/>
</p:tagLst>
</file>

<file path=ppt/tags/tag16.xml><?xml version="1.0" encoding="utf-8"?>
<p:tagLst xmlns:a="http://schemas.openxmlformats.org/drawingml/2006/main" xmlns:r="http://schemas.openxmlformats.org/officeDocument/2006/relationships" xmlns:p="http://schemas.openxmlformats.org/presentationml/2006/main">
  <p:tag name="PA" val="v4.1.3"/>
</p:tagLst>
</file>

<file path=ppt/tags/tag17.xml><?xml version="1.0" encoding="utf-8"?>
<p:tagLst xmlns:a="http://schemas.openxmlformats.org/drawingml/2006/main" xmlns:r="http://schemas.openxmlformats.org/officeDocument/2006/relationships" xmlns:p="http://schemas.openxmlformats.org/presentationml/2006/main">
  <p:tag name="PA" val="v4.1.3"/>
</p:tagLst>
</file>

<file path=ppt/tags/tag2.xml><?xml version="1.0" encoding="utf-8"?>
<p:tagLst xmlns:a="http://schemas.openxmlformats.org/drawingml/2006/main" xmlns:r="http://schemas.openxmlformats.org/officeDocument/2006/relationships" xmlns:p="http://schemas.openxmlformats.org/presentationml/2006/main">
  <p:tag name="PA" val="v4.1.3"/>
</p:tagLst>
</file>

<file path=ppt/tags/tag3.xml><?xml version="1.0" encoding="utf-8"?>
<p:tagLst xmlns:a="http://schemas.openxmlformats.org/drawingml/2006/main" xmlns:r="http://schemas.openxmlformats.org/officeDocument/2006/relationships" xmlns:p="http://schemas.openxmlformats.org/presentationml/2006/main">
  <p:tag name="PA" val="v4.1.3"/>
</p:tagLst>
</file>

<file path=ppt/tags/tag4.xml><?xml version="1.0" encoding="utf-8"?>
<p:tagLst xmlns:a="http://schemas.openxmlformats.org/drawingml/2006/main" xmlns:r="http://schemas.openxmlformats.org/officeDocument/2006/relationships" xmlns:p="http://schemas.openxmlformats.org/presentationml/2006/main">
  <p:tag name="PA" val="v4.1.3"/>
</p:tagLst>
</file>

<file path=ppt/tags/tag5.xml><?xml version="1.0" encoding="utf-8"?>
<p:tagLst xmlns:a="http://schemas.openxmlformats.org/drawingml/2006/main" xmlns:r="http://schemas.openxmlformats.org/officeDocument/2006/relationships" xmlns:p="http://schemas.openxmlformats.org/presentationml/2006/main">
  <p:tag name="PA" val="v4.1.3"/>
</p:tagLst>
</file>

<file path=ppt/tags/tag6.xml><?xml version="1.0" encoding="utf-8"?>
<p:tagLst xmlns:a="http://schemas.openxmlformats.org/drawingml/2006/main" xmlns:r="http://schemas.openxmlformats.org/officeDocument/2006/relationships" xmlns:p="http://schemas.openxmlformats.org/presentationml/2006/main">
  <p:tag name="PA" val="v4.1.3"/>
</p:tagLst>
</file>

<file path=ppt/tags/tag7.xml><?xml version="1.0" encoding="utf-8"?>
<p:tagLst xmlns:a="http://schemas.openxmlformats.org/drawingml/2006/main" xmlns:r="http://schemas.openxmlformats.org/officeDocument/2006/relationships" xmlns:p="http://schemas.openxmlformats.org/presentationml/2006/main">
  <p:tag name="PA" val="v4.1.3"/>
</p:tagLst>
</file>

<file path=ppt/tags/tag8.xml><?xml version="1.0" encoding="utf-8"?>
<p:tagLst xmlns:a="http://schemas.openxmlformats.org/drawingml/2006/main" xmlns:r="http://schemas.openxmlformats.org/officeDocument/2006/relationships" xmlns:p="http://schemas.openxmlformats.org/presentationml/2006/main">
  <p:tag name="PA" val="v4.1.3"/>
</p:tagLst>
</file>

<file path=ppt/tags/tag9.xml><?xml version="1.0" encoding="utf-8"?>
<p:tagLst xmlns:a="http://schemas.openxmlformats.org/drawingml/2006/main" xmlns:r="http://schemas.openxmlformats.org/officeDocument/2006/relationships" xmlns:p="http://schemas.openxmlformats.org/presentationml/2006/main">
  <p:tag name="PA" val="v4.1.3"/>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eb3hkdq">
      <a:majorFont>
        <a:latin typeface="仓耳青禾体-谷力 W05"/>
        <a:ea typeface="仓耳青禾体-谷力 W05"/>
        <a:cs typeface=""/>
      </a:majorFont>
      <a:minorFont>
        <a:latin typeface="仓耳青禾体-谷力 W05"/>
        <a:ea typeface="仓耳青禾体-谷力 W05"/>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eb3hkdq">
      <a:majorFont>
        <a:latin typeface="仓耳青禾体-谷力 W05"/>
        <a:ea typeface="仓耳青禾体-谷力 W05"/>
        <a:cs typeface=""/>
      </a:majorFont>
      <a:minorFont>
        <a:latin typeface="仓耳青禾体-谷力 W05"/>
        <a:ea typeface="仓耳青禾体-谷力 W05"/>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583</TotalTime>
  <Words>1354</Words>
  <Application>Microsoft Office PowerPoint</Application>
  <PresentationFormat>宽屏</PresentationFormat>
  <Paragraphs>119</Paragraphs>
  <Slides>17</Slides>
  <Notes>8</Notes>
  <HiddenSlides>2</HiddenSlides>
  <MMClips>1</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17</vt:i4>
      </vt:variant>
    </vt:vector>
  </HeadingPairs>
  <TitlesOfParts>
    <vt:vector size="24" baseType="lpstr">
      <vt:lpstr>-apple-system</vt:lpstr>
      <vt:lpstr>仓耳青禾体-谷力 W05</vt:lpstr>
      <vt:lpstr>微软雅黑</vt:lpstr>
      <vt:lpstr>Arial</vt:lpstr>
      <vt:lpstr>Calibri</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商务汇报</dc:title>
  <dc:creator>第一PPT</dc:creator>
  <cp:keywords>www.1ppt.com</cp:keywords>
  <dc:description>www.1ppt.com</dc:description>
  <cp:lastModifiedBy>子康 刘</cp:lastModifiedBy>
  <cp:revision>225</cp:revision>
  <dcterms:created xsi:type="dcterms:W3CDTF">2020-06-15T07:06:00Z</dcterms:created>
  <dcterms:modified xsi:type="dcterms:W3CDTF">2024-05-09T08:58:45Z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D04ADDE924484A698CB68E628325352F_12</vt:lpwstr>
  </property>
  <property fmtid="{D5CDD505-2E9C-101B-9397-08002B2CF9AE}" pid="3" name="KSOProductBuildVer">
    <vt:lpwstr>2052-12.1.0.15120</vt:lpwstr>
  </property>
</Properties>
</file>